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sldIdLst>
    <p:sldId id="256" r:id="rId2"/>
    <p:sldId id="393" r:id="rId3"/>
    <p:sldId id="314" r:id="rId4"/>
    <p:sldId id="397" r:id="rId5"/>
    <p:sldId id="398" r:id="rId6"/>
    <p:sldId id="396" r:id="rId7"/>
    <p:sldId id="317" r:id="rId8"/>
    <p:sldId id="257" r:id="rId9"/>
    <p:sldId id="408" r:id="rId10"/>
    <p:sldId id="407" r:id="rId11"/>
    <p:sldId id="405" r:id="rId12"/>
    <p:sldId id="404" r:id="rId13"/>
    <p:sldId id="399" r:id="rId14"/>
    <p:sldId id="328" r:id="rId15"/>
    <p:sldId id="341" r:id="rId16"/>
    <p:sldId id="259" r:id="rId17"/>
    <p:sldId id="337" r:id="rId18"/>
    <p:sldId id="372" r:id="rId19"/>
    <p:sldId id="382" r:id="rId20"/>
    <p:sldId id="381" r:id="rId21"/>
    <p:sldId id="376" r:id="rId22"/>
    <p:sldId id="378" r:id="rId23"/>
    <p:sldId id="374" r:id="rId24"/>
    <p:sldId id="379" r:id="rId25"/>
    <p:sldId id="383" r:id="rId26"/>
    <p:sldId id="356" r:id="rId27"/>
    <p:sldId id="322" r:id="rId28"/>
    <p:sldId id="270" r:id="rId29"/>
    <p:sldId id="361" r:id="rId30"/>
    <p:sldId id="358" r:id="rId31"/>
    <p:sldId id="342" r:id="rId32"/>
    <p:sldId id="265" r:id="rId33"/>
    <p:sldId id="347" r:id="rId34"/>
    <p:sldId id="346" r:id="rId35"/>
    <p:sldId id="348" r:id="rId36"/>
    <p:sldId id="343" r:id="rId37"/>
    <p:sldId id="261" r:id="rId38"/>
    <p:sldId id="349" r:id="rId39"/>
    <p:sldId id="350" r:id="rId40"/>
    <p:sldId id="355" r:id="rId41"/>
    <p:sldId id="351" r:id="rId42"/>
    <p:sldId id="359" r:id="rId43"/>
    <p:sldId id="360" r:id="rId44"/>
    <p:sldId id="293" r:id="rId45"/>
    <p:sldId id="292" r:id="rId46"/>
    <p:sldId id="365" r:id="rId47"/>
    <p:sldId id="267" r:id="rId48"/>
    <p:sldId id="323" r:id="rId49"/>
    <p:sldId id="291" r:id="rId50"/>
    <p:sldId id="319" r:id="rId51"/>
    <p:sldId id="268" r:id="rId52"/>
    <p:sldId id="302" r:id="rId53"/>
    <p:sldId id="26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426211-2260-D745-8E04-CEE092E9CC14}">
          <p14:sldIdLst>
            <p14:sldId id="256"/>
            <p14:sldId id="393"/>
            <p14:sldId id="314"/>
            <p14:sldId id="397"/>
            <p14:sldId id="398"/>
            <p14:sldId id="396"/>
            <p14:sldId id="317"/>
            <p14:sldId id="257"/>
            <p14:sldId id="408"/>
            <p14:sldId id="407"/>
            <p14:sldId id="405"/>
            <p14:sldId id="404"/>
            <p14:sldId id="399"/>
            <p14:sldId id="328"/>
            <p14:sldId id="341"/>
            <p14:sldId id="259"/>
            <p14:sldId id="337"/>
            <p14:sldId id="372"/>
            <p14:sldId id="382"/>
            <p14:sldId id="381"/>
            <p14:sldId id="376"/>
            <p14:sldId id="378"/>
            <p14:sldId id="374"/>
            <p14:sldId id="379"/>
            <p14:sldId id="383"/>
            <p14:sldId id="356"/>
            <p14:sldId id="322"/>
          </p14:sldIdLst>
        </p14:section>
        <p14:section name="Untitled Section" id="{B1D72BD1-CF57-8F4C-932A-688ABA5BA8FF}">
          <p14:sldIdLst>
            <p14:sldId id="270"/>
            <p14:sldId id="361"/>
            <p14:sldId id="358"/>
            <p14:sldId id="342"/>
            <p14:sldId id="265"/>
            <p14:sldId id="347"/>
            <p14:sldId id="346"/>
            <p14:sldId id="348"/>
            <p14:sldId id="343"/>
            <p14:sldId id="261"/>
            <p14:sldId id="349"/>
            <p14:sldId id="350"/>
            <p14:sldId id="355"/>
            <p14:sldId id="351"/>
            <p14:sldId id="359"/>
            <p14:sldId id="360"/>
            <p14:sldId id="293"/>
            <p14:sldId id="292"/>
            <p14:sldId id="365"/>
            <p14:sldId id="267"/>
            <p14:sldId id="323"/>
            <p14:sldId id="291"/>
            <p14:sldId id="319"/>
            <p14:sldId id="268"/>
            <p14:sldId id="30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7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7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6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2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2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1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7.png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7.png"/><Relationship Id="rId4" Type="http://schemas.microsoft.com/office/2007/relationships/hdphoto" Target="../media/hdphoto1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D9D-A673-4E49-B785-55094AE3B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1" y="2683533"/>
            <a:ext cx="4023360" cy="1490933"/>
          </a:xfrm>
        </p:spPr>
        <p:txBody>
          <a:bodyPr anchor="b">
            <a:normAutofit/>
          </a:bodyPr>
          <a:lstStyle/>
          <a:p>
            <a:r>
              <a:rPr lang="en-US" sz="4800" dirty="0"/>
              <a:t>Modern Jazz Discovery Tool</a:t>
            </a:r>
          </a:p>
        </p:txBody>
      </p:sp>
      <p:pic>
        <p:nvPicPr>
          <p:cNvPr id="14340" name="Picture 4" descr="One Line Drawing Jazz Music Player. A Group Of Cello Player, Trumpet And  Saxophone Person Isolated On White Background. People Stock Vector -  Illustration of drawing, saxophone: 188207756">
            <a:extLst>
              <a:ext uri="{FF2B5EF4-FFF2-40B4-BE49-F238E27FC236}">
                <a16:creationId xmlns:a16="http://schemas.microsoft.com/office/drawing/2014/main" id="{CDF95DF3-3E03-2E48-AAF8-7FFB9406F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" b="8649"/>
          <a:stretch/>
        </p:blipFill>
        <p:spPr bwMode="auto">
          <a:xfrm>
            <a:off x="481447" y="664456"/>
            <a:ext cx="7367154" cy="510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10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7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7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8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Data</a:t>
            </a: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06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40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983957"/>
            <a:ext cx="4627418" cy="1325563"/>
          </a:xfrm>
        </p:spPr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7E1A2-B752-3847-B164-6292D06D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82" y="2914731"/>
            <a:ext cx="5380182" cy="190658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j-lt"/>
              </a:rPr>
              <a:t>Pitchfork Reviews 1999-2021</a:t>
            </a:r>
          </a:p>
          <a:p>
            <a:r>
              <a:rPr lang="en-US" sz="2000" dirty="0">
                <a:latin typeface="+mj-lt"/>
              </a:rPr>
              <a:t>~20,000 Pitchfork reviews (~700 Jazz Reviews)</a:t>
            </a:r>
          </a:p>
          <a:p>
            <a:r>
              <a:rPr lang="en-US" sz="2000" dirty="0">
                <a:latin typeface="+mj-lt"/>
              </a:rPr>
              <a:t>Scraped using Beautiful Soup and Selenium</a:t>
            </a:r>
          </a:p>
        </p:txBody>
      </p:sp>
      <p:pic>
        <p:nvPicPr>
          <p:cNvPr id="21506" name="Picture 2" descr="Piano One Line Drawing Continuous Single Hand Drawn Lineart Of Classical  Music Instrument Minimalism Design, Piano, Musical, Music PNG and Vector  with Transpare… | How to draw hands, Line drawing, Music drawings">
            <a:extLst>
              <a:ext uri="{FF2B5EF4-FFF2-40B4-BE49-F238E27FC236}">
                <a16:creationId xmlns:a16="http://schemas.microsoft.com/office/drawing/2014/main" id="{727ED427-5F38-8B4F-B72E-2FE8A66C8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r="9219" b="14004"/>
          <a:stretch/>
        </p:blipFill>
        <p:spPr bwMode="auto">
          <a:xfrm>
            <a:off x="6264564" y="983957"/>
            <a:ext cx="520700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408B2-94E7-E243-9594-0BFF68EB5301}"/>
              </a:ext>
            </a:extLst>
          </p:cNvPr>
          <p:cNvSpPr txBox="1">
            <a:spLocks/>
          </p:cNvSpPr>
          <p:nvPr/>
        </p:nvSpPr>
        <p:spPr>
          <a:xfrm>
            <a:off x="960582" y="4121587"/>
            <a:ext cx="8746837" cy="755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Tools used:</a:t>
            </a:r>
          </a:p>
          <a:p>
            <a:pPr lvl="1"/>
            <a:r>
              <a:rPr lang="en-US" sz="1600" dirty="0">
                <a:latin typeface="+mj-lt"/>
              </a:rPr>
              <a:t>python, </a:t>
            </a:r>
            <a:r>
              <a:rPr lang="en-US" sz="1600" dirty="0" err="1">
                <a:latin typeface="+mj-lt"/>
              </a:rPr>
              <a:t>streamlit</a:t>
            </a:r>
            <a:r>
              <a:rPr lang="en-US" sz="1600" dirty="0">
                <a:latin typeface="+mj-lt"/>
              </a:rPr>
              <a:t> scikit-learn, </a:t>
            </a:r>
            <a:r>
              <a:rPr lang="en-US" sz="1600" dirty="0" err="1">
                <a:latin typeface="+mj-lt"/>
              </a:rPr>
              <a:t>spaCy</a:t>
            </a:r>
            <a:r>
              <a:rPr lang="en-US" sz="1600" dirty="0">
                <a:latin typeface="+mj-lt"/>
              </a:rPr>
              <a:t>, NLTK</a:t>
            </a:r>
          </a:p>
          <a:p>
            <a:pPr lvl="1"/>
            <a:r>
              <a:rPr lang="en-US" sz="1600" dirty="0">
                <a:latin typeface="+mj-lt"/>
              </a:rPr>
              <a:t>beautiful soup, selenium </a:t>
            </a:r>
            <a:r>
              <a:rPr lang="en-US" sz="1600" dirty="0" err="1">
                <a:latin typeface="+mj-lt"/>
              </a:rPr>
              <a:t>networkx</a:t>
            </a:r>
            <a:r>
              <a:rPr lang="en-US" sz="1600" dirty="0">
                <a:latin typeface="+mj-lt"/>
              </a:rPr>
              <a:t>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4177990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1. Data Insights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“….an artist best known for soulful, worldly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latin typeface="+mj-lt"/>
              </a:rPr>
              <a:t>tries his hand at upbeat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latin typeface="+mj-lt"/>
              </a:rPr>
              <a:t>…</a:t>
            </a:r>
            <a:r>
              <a:rPr lang="en-US" sz="2000" dirty="0">
                <a:latin typeface="+mj-lt"/>
              </a:rPr>
              <a:t>his melodies and live instrumentation hint at a fondness for jazz, soul, folk,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latin typeface="+mj-lt"/>
              </a:rPr>
              <a:t>…”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Classifying (Phrase Matching)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6AA3C-8F8D-1A48-BD1F-F150868E9E4D}"/>
              </a:ext>
            </a:extLst>
          </p:cNvPr>
          <p:cNvSpPr txBox="1"/>
          <p:nvPr/>
        </p:nvSpPr>
        <p:spPr>
          <a:xfrm>
            <a:off x="923636" y="1944359"/>
            <a:ext cx="10430163" cy="1877437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+mj-lt"/>
              </a:rPr>
              <a:t>PITCHFORK JAZZ ALBUM REVIEW</a:t>
            </a:r>
          </a:p>
          <a:p>
            <a:pPr algn="ctr"/>
            <a:endParaRPr lang="en-US" sz="2000" b="1" u="sng" dirty="0">
              <a:latin typeface="+mj-lt"/>
            </a:endParaRPr>
          </a:p>
          <a:p>
            <a:pPr algn="ctr"/>
            <a:r>
              <a:rPr lang="en-US" sz="2000" dirty="0">
                <a:latin typeface="+mj-lt"/>
              </a:rPr>
              <a:t>“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sz="2000" dirty="0">
                <a:latin typeface="+mj-lt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sz="2000" dirty="0">
                <a:latin typeface="+mj-lt"/>
              </a:rPr>
              <a:t>”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Pitchfork Review of Bonobo</a:t>
            </a:r>
            <a:r>
              <a:rPr lang="en-US" sz="2000" dirty="0">
                <a:latin typeface="+mj-lt"/>
              </a:rPr>
              <a:t>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4533D07-B5D5-DA4F-A2C9-C4303DC46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3382" y="4177068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90336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72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010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Down tempo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House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Minimalism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48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15991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PITCHFORK REVIEW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“….an artist best known for soulful, worldly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his melodies and live instrumentation hint at a fondness for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soul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folk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,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…”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5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dirty="0"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jazz, soul, folk,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78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4451926" y="1944359"/>
            <a:ext cx="176958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SUB-GENRE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62E-F674-8042-8F85-B517CA789485}"/>
              </a:ext>
            </a:extLst>
          </p:cNvPr>
          <p:cNvSpPr txBox="1"/>
          <p:nvPr/>
        </p:nvSpPr>
        <p:spPr>
          <a:xfrm>
            <a:off x="838200" y="1654829"/>
            <a:ext cx="186574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GENRE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Electronic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Jazz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Blues/Soul</a:t>
            </a:r>
          </a:p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Folk/Country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2961813" y="2643691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EC0BFCC-E624-EC45-A2E7-0EEE35F6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1926" y="4407186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97263" y="1944359"/>
            <a:ext cx="3565236" cy="2246769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+mj-lt"/>
              </a:rPr>
              <a:t>PITCHFORK REVIEW</a:t>
            </a:r>
          </a:p>
          <a:p>
            <a:r>
              <a:rPr lang="en-US" dirty="0">
                <a:latin typeface="+mj-lt"/>
              </a:rPr>
              <a:t>“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….an artist best known for soulful, worldly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down tempo</a:t>
            </a:r>
            <a:r>
              <a:rPr lang="en-US" sz="24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tries his hand at upbeat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house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his melodies and live instrumentation hint at a fondness for jazz, soul, folk, and</a:t>
            </a:r>
            <a:r>
              <a:rPr lang="en-US" dirty="0">
                <a:latin typeface="+mj-lt"/>
              </a:rPr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minimalism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…</a:t>
            </a:r>
            <a:r>
              <a:rPr lang="en-US" dirty="0">
                <a:latin typeface="+mj-lt"/>
              </a:rPr>
              <a:t>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11B9715-0729-5C4A-A877-754B5AEF0C47}"/>
              </a:ext>
            </a:extLst>
          </p:cNvPr>
          <p:cNvSpPr/>
          <p:nvPr/>
        </p:nvSpPr>
        <p:spPr>
          <a:xfrm>
            <a:off x="6575338" y="2644017"/>
            <a:ext cx="907068" cy="270164"/>
          </a:xfrm>
          <a:prstGeom prst="rightArrow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041C6-72C7-2F41-A800-A3EC2710DE31}"/>
              </a:ext>
            </a:extLst>
          </p:cNvPr>
          <p:cNvSpPr txBox="1"/>
          <p:nvPr/>
        </p:nvSpPr>
        <p:spPr>
          <a:xfrm>
            <a:off x="947881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862EB-4CCD-B447-9FBD-AC4ACFE2B85B}"/>
              </a:ext>
            </a:extLst>
          </p:cNvPr>
          <p:cNvSpPr txBox="1"/>
          <p:nvPr/>
        </p:nvSpPr>
        <p:spPr>
          <a:xfrm>
            <a:off x="4575124" y="6123543"/>
            <a:ext cx="16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MusicBrainz</a:t>
            </a:r>
            <a:endParaRPr lang="en-US" b="1" dirty="0">
              <a:latin typeface="+mj-lt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750184FE-1489-A148-87CC-1F82E696F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6400" y="4204324"/>
            <a:ext cx="3565236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Sub-Genre Mentions Over 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B82732F-58A5-394B-8F37-716B903A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2391093"/>
            <a:ext cx="91440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B52662-5D88-894B-ACFA-0DF3790413AD}"/>
              </a:ext>
            </a:extLst>
          </p:cNvPr>
          <p:cNvSpPr txBox="1"/>
          <p:nvPr/>
        </p:nvSpPr>
        <p:spPr>
          <a:xfrm>
            <a:off x="6677383" y="1652376"/>
            <a:ext cx="280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Kendrick Lamar, Tyler the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B8A25-67D5-2F43-99B5-38EAE7A37D14}"/>
              </a:ext>
            </a:extLst>
          </p:cNvPr>
          <p:cNvSpPr txBox="1"/>
          <p:nvPr/>
        </p:nvSpPr>
        <p:spPr>
          <a:xfrm>
            <a:off x="5085945" y="1652377"/>
            <a:ext cx="17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Radiohead, Wilco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BC53-93E8-C64F-B24D-708158F14E23}"/>
              </a:ext>
            </a:extLst>
          </p:cNvPr>
          <p:cNvSpPr txBox="1"/>
          <p:nvPr/>
        </p:nvSpPr>
        <p:spPr>
          <a:xfrm>
            <a:off x="2318327" y="1658525"/>
            <a:ext cx="282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St Germain, Thievery Corporation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4C5EBFB-E60E-8245-9D78-8E7049114D55}"/>
              </a:ext>
            </a:extLst>
          </p:cNvPr>
          <p:cNvSpPr/>
          <p:nvPr/>
        </p:nvSpPr>
        <p:spPr>
          <a:xfrm>
            <a:off x="1524000" y="2537023"/>
            <a:ext cx="387927" cy="831273"/>
          </a:xfrm>
          <a:prstGeom prst="leftBrac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0ED1A-072D-C047-AD92-8514FE2684AF}"/>
              </a:ext>
            </a:extLst>
          </p:cNvPr>
          <p:cNvSpPr txBox="1"/>
          <p:nvPr/>
        </p:nvSpPr>
        <p:spPr>
          <a:xfrm>
            <a:off x="607290" y="2721826"/>
            <a:ext cx="118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Top 3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C3CE916-7F56-3441-A1E8-9A9BAF0E1FBC}"/>
              </a:ext>
            </a:extLst>
          </p:cNvPr>
          <p:cNvSpPr/>
          <p:nvPr/>
        </p:nvSpPr>
        <p:spPr>
          <a:xfrm rot="5400000">
            <a:off x="3649092" y="983093"/>
            <a:ext cx="450012" cy="2453410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60CC54-7676-8F43-8770-727974BE4EC5}"/>
              </a:ext>
            </a:extLst>
          </p:cNvPr>
          <p:cNvSpPr/>
          <p:nvPr/>
        </p:nvSpPr>
        <p:spPr>
          <a:xfrm rot="5400000">
            <a:off x="5854347" y="1328122"/>
            <a:ext cx="450012" cy="1763353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2A663A4-A0DF-B94F-B612-302D13A3F70E}"/>
              </a:ext>
            </a:extLst>
          </p:cNvPr>
          <p:cNvSpPr/>
          <p:nvPr/>
        </p:nvSpPr>
        <p:spPr>
          <a:xfrm rot="5400000">
            <a:off x="7780633" y="1237504"/>
            <a:ext cx="450012" cy="1953531"/>
          </a:xfrm>
          <a:prstGeom prst="leftBrace">
            <a:avLst/>
          </a:prstGeom>
          <a:ln w="158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0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7982" cy="5777057"/>
          </a:xfrm>
        </p:spPr>
        <p:txBody>
          <a:bodyPr>
            <a:normAutofit/>
          </a:bodyPr>
          <a:lstStyle/>
          <a:p>
            <a:r>
              <a:rPr lang="en-US" sz="2800" b="1" dirty="0"/>
              <a:t>Top 50 </a:t>
            </a:r>
            <a:r>
              <a:rPr lang="en-US" sz="2400" dirty="0"/>
              <a:t>Artists most </a:t>
            </a:r>
            <a:r>
              <a:rPr lang="en-US" sz="2800" b="1" dirty="0"/>
              <a:t>frequently</a:t>
            </a:r>
            <a:r>
              <a:rPr lang="en-US" sz="2400" b="1" dirty="0"/>
              <a:t> </a:t>
            </a:r>
            <a:r>
              <a:rPr lang="en-US" sz="2400" dirty="0"/>
              <a:t>mentioned in reviews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8E2467-2E07-5D40-8C8D-198976167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307" t="-1077" r="8195" b="7879"/>
          <a:stretch/>
        </p:blipFill>
        <p:spPr>
          <a:xfrm>
            <a:off x="5440218" y="233218"/>
            <a:ext cx="6557818" cy="639156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1D20B-39BB-4542-A857-610CB6331D92}"/>
              </a:ext>
            </a:extLst>
          </p:cNvPr>
          <p:cNvCxnSpPr/>
          <p:nvPr/>
        </p:nvCxnSpPr>
        <p:spPr>
          <a:xfrm>
            <a:off x="11148292" y="3814618"/>
            <a:ext cx="6465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0EB064-187E-4E4E-B081-57DB096A966F}"/>
              </a:ext>
            </a:extLst>
          </p:cNvPr>
          <p:cNvCxnSpPr>
            <a:cxnSpLocks/>
          </p:cNvCxnSpPr>
          <p:nvPr/>
        </p:nvCxnSpPr>
        <p:spPr>
          <a:xfrm>
            <a:off x="10922002" y="4114801"/>
            <a:ext cx="872836" cy="1154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4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+mj-lt"/>
              </a:rPr>
              <a:t>“</a:t>
            </a:r>
            <a:r>
              <a:rPr lang="en-US" sz="24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 music is the </a:t>
            </a:r>
            <a:r>
              <a:rPr lang="en-US" sz="2400" b="1" dirty="0">
                <a:latin typeface="+mj-lt"/>
              </a:rPr>
              <a:t>power</a:t>
            </a:r>
            <a:r>
              <a:rPr lang="en-US" sz="2000" dirty="0">
                <a:latin typeface="+mj-lt"/>
              </a:rPr>
              <a:t> of </a:t>
            </a:r>
            <a:r>
              <a:rPr lang="en-US" sz="2400" b="1" dirty="0">
                <a:latin typeface="+mj-lt"/>
              </a:rPr>
              <a:t>now</a:t>
            </a:r>
            <a:r>
              <a:rPr lang="en-US" sz="2000" dirty="0">
                <a:latin typeface="+mj-lt"/>
              </a:rPr>
              <a:t>. There is no script. It’s </a:t>
            </a:r>
            <a:r>
              <a:rPr lang="en-US" sz="2400" b="1" dirty="0">
                <a:latin typeface="+mj-lt"/>
              </a:rPr>
              <a:t>conversation</a:t>
            </a:r>
            <a:r>
              <a:rPr lang="en-US" sz="2000" dirty="0">
                <a:latin typeface="+mj-lt"/>
              </a:rPr>
              <a:t>”</a:t>
            </a:r>
            <a:r>
              <a:rPr lang="en-US" sz="1200" dirty="0">
                <a:latin typeface="+mj-lt"/>
              </a:rPr>
              <a:t> (Wynton Marsalis – jazz trumpeter)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43496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22116A-7BDD-BC4C-A155-98799778A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404" t="14931" r="14300" b="15233"/>
          <a:stretch/>
        </p:blipFill>
        <p:spPr>
          <a:xfrm>
            <a:off x="2116040" y="1186485"/>
            <a:ext cx="8303491" cy="477596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383938-8198-1143-92ED-5BAE0235334A}"/>
              </a:ext>
            </a:extLst>
          </p:cNvPr>
          <p:cNvSpPr/>
          <p:nvPr/>
        </p:nvSpPr>
        <p:spPr>
          <a:xfrm>
            <a:off x="6024993" y="3500581"/>
            <a:ext cx="215902" cy="228600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4E6-73BF-FF42-A90F-74B94DF52E46}"/>
              </a:ext>
            </a:extLst>
          </p:cNvPr>
          <p:cNvSpPr txBox="1"/>
          <p:nvPr/>
        </p:nvSpPr>
        <p:spPr>
          <a:xfrm>
            <a:off x="5860473" y="5116946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Sonic Youth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77107-0104-D147-9DAD-CBDCFFDD596E}"/>
              </a:ext>
            </a:extLst>
          </p:cNvPr>
          <p:cNvSpPr txBox="1"/>
          <p:nvPr/>
        </p:nvSpPr>
        <p:spPr>
          <a:xfrm>
            <a:off x="5791201" y="563636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Danger Mouse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76FD3E-B6CB-7E44-91EF-AFDFC81873D4}"/>
              </a:ext>
            </a:extLst>
          </p:cNvPr>
          <p:cNvSpPr txBox="1"/>
          <p:nvPr/>
        </p:nvSpPr>
        <p:spPr>
          <a:xfrm>
            <a:off x="5649769" y="448049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Black Milk / Nat Turner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8E6E7-3ABB-3848-B6E6-672191DE6B78}"/>
              </a:ext>
            </a:extLst>
          </p:cNvPr>
          <p:cNvSpPr txBox="1"/>
          <p:nvPr/>
        </p:nvSpPr>
        <p:spPr>
          <a:xfrm>
            <a:off x="6268603" y="5318198"/>
            <a:ext cx="1084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Wilco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C0FA8-E769-6044-B16B-8D5C22B4635B}"/>
              </a:ext>
            </a:extLst>
          </p:cNvPr>
          <p:cNvSpPr txBox="1"/>
          <p:nvPr/>
        </p:nvSpPr>
        <p:spPr>
          <a:xfrm>
            <a:off x="5649769" y="3290091"/>
            <a:ext cx="1579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Miles Davis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76385-8F12-1E4A-A3EA-52BA9A6EF0D9}"/>
              </a:ext>
            </a:extLst>
          </p:cNvPr>
          <p:cNvSpPr txBox="1"/>
          <p:nvPr/>
        </p:nvSpPr>
        <p:spPr>
          <a:xfrm>
            <a:off x="4180750" y="4012483"/>
            <a:ext cx="1959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Robert Glasper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0D617-DE18-724B-8AAB-30294CEE8D88}"/>
              </a:ext>
            </a:extLst>
          </p:cNvPr>
          <p:cNvSpPr txBox="1"/>
          <p:nvPr/>
        </p:nvSpPr>
        <p:spPr>
          <a:xfrm>
            <a:off x="2078179" y="42890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Wonder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9B65F-1F85-0E49-AEF4-94AD43CF9376}"/>
              </a:ext>
            </a:extLst>
          </p:cNvPr>
          <p:cNvSpPr txBox="1"/>
          <p:nvPr/>
        </p:nvSpPr>
        <p:spPr>
          <a:xfrm>
            <a:off x="1818409" y="4114197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Kaytranada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F248-35C4-6A48-BAE2-7D16E9AE6A35}"/>
              </a:ext>
            </a:extLst>
          </p:cNvPr>
          <p:cNvSpPr txBox="1"/>
          <p:nvPr/>
        </p:nvSpPr>
        <p:spPr>
          <a:xfrm>
            <a:off x="2202002" y="396708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 Rock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6DD28-BF0C-DA4D-BF68-9AF1CA7C25C4}"/>
              </a:ext>
            </a:extLst>
          </p:cNvPr>
          <p:cNvSpPr txBox="1"/>
          <p:nvPr/>
        </p:nvSpPr>
        <p:spPr>
          <a:xfrm>
            <a:off x="2045851" y="4441421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Questlove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CB3CB-8C87-2E4E-A453-8E0AD6BCA7CB}"/>
              </a:ext>
            </a:extLst>
          </p:cNvPr>
          <p:cNvSpPr txBox="1"/>
          <p:nvPr/>
        </p:nvSpPr>
        <p:spPr>
          <a:xfrm>
            <a:off x="10012219" y="2904022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Peter Gabriel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B0A2E4-9C7E-C846-B73D-A82393076EA4}"/>
              </a:ext>
            </a:extLst>
          </p:cNvPr>
          <p:cNvSpPr txBox="1"/>
          <p:nvPr/>
        </p:nvSpPr>
        <p:spPr>
          <a:xfrm>
            <a:off x="10087264" y="3109445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Beastie Boys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05690-C642-354D-97E4-11EC3F72C615}"/>
              </a:ext>
            </a:extLst>
          </p:cNvPr>
          <p:cNvSpPr txBox="1"/>
          <p:nvPr/>
        </p:nvSpPr>
        <p:spPr>
          <a:xfrm>
            <a:off x="10119879" y="331163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Steely Dan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810B0B-8101-824D-9153-4C1C79FFF7B9}"/>
              </a:ext>
            </a:extLst>
          </p:cNvPr>
          <p:cNvSpPr txBox="1"/>
          <p:nvPr/>
        </p:nvSpPr>
        <p:spPr>
          <a:xfrm>
            <a:off x="10138351" y="3529983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Funkadelic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B08DA-B23F-C740-A392-3E21F54A22C3}"/>
              </a:ext>
            </a:extLst>
          </p:cNvPr>
          <p:cNvSpPr txBox="1"/>
          <p:nvPr/>
        </p:nvSpPr>
        <p:spPr>
          <a:xfrm>
            <a:off x="7547553" y="3240804"/>
            <a:ext cx="1579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Joey DeFrancesco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2A4846-5E72-AF40-A597-0B9CEA21558F}"/>
              </a:ext>
            </a:extLst>
          </p:cNvPr>
          <p:cNvSpPr/>
          <p:nvPr/>
        </p:nvSpPr>
        <p:spPr>
          <a:xfrm>
            <a:off x="9952190" y="3015668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A06F7B-498E-A04C-B409-D90F8E6C6C5F}"/>
              </a:ext>
            </a:extLst>
          </p:cNvPr>
          <p:cNvSpPr/>
          <p:nvPr/>
        </p:nvSpPr>
        <p:spPr>
          <a:xfrm>
            <a:off x="10002992" y="318654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660069-0CF6-7E42-A753-EDDF3507B2FB}"/>
              </a:ext>
            </a:extLst>
          </p:cNvPr>
          <p:cNvSpPr/>
          <p:nvPr/>
        </p:nvSpPr>
        <p:spPr>
          <a:xfrm>
            <a:off x="10067644" y="337126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BC8AEB-79E7-454D-8717-173B6AC454D2}"/>
              </a:ext>
            </a:extLst>
          </p:cNvPr>
          <p:cNvSpPr/>
          <p:nvPr/>
        </p:nvSpPr>
        <p:spPr>
          <a:xfrm>
            <a:off x="10076882" y="358370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34BD0D-C1A9-D242-BA59-9BCC4DBC14A2}"/>
              </a:ext>
            </a:extLst>
          </p:cNvPr>
          <p:cNvSpPr/>
          <p:nvPr/>
        </p:nvSpPr>
        <p:spPr>
          <a:xfrm>
            <a:off x="7726229" y="3477485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B38772-3E65-CC46-8BB3-DA874572C6C8}"/>
              </a:ext>
            </a:extLst>
          </p:cNvPr>
          <p:cNvSpPr/>
          <p:nvPr/>
        </p:nvSpPr>
        <p:spPr>
          <a:xfrm>
            <a:off x="6282005" y="554800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A409F2-16D6-7A40-B0FC-01E73BCE395A}"/>
              </a:ext>
            </a:extLst>
          </p:cNvPr>
          <p:cNvSpPr/>
          <p:nvPr/>
        </p:nvSpPr>
        <p:spPr>
          <a:xfrm>
            <a:off x="6194263" y="5395614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B8D6B-B583-9E41-BA58-8EAA20DAF0CE}"/>
              </a:ext>
            </a:extLst>
          </p:cNvPr>
          <p:cNvSpPr/>
          <p:nvPr/>
        </p:nvSpPr>
        <p:spPr>
          <a:xfrm>
            <a:off x="6217353" y="5049257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21CF83-22C9-B445-BD3E-4138A722466F}"/>
              </a:ext>
            </a:extLst>
          </p:cNvPr>
          <p:cNvSpPr/>
          <p:nvPr/>
        </p:nvSpPr>
        <p:spPr>
          <a:xfrm>
            <a:off x="6258919" y="43611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105353-99A0-EE41-95C1-A0968F9271E3}"/>
              </a:ext>
            </a:extLst>
          </p:cNvPr>
          <p:cNvSpPr/>
          <p:nvPr/>
        </p:nvSpPr>
        <p:spPr>
          <a:xfrm>
            <a:off x="4790348" y="3973232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F6B965B-138A-264C-AB96-B20108B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B5A6-3C80-F049-A608-63AD4F3788F1}"/>
              </a:ext>
            </a:extLst>
          </p:cNvPr>
          <p:cNvSpPr/>
          <p:nvPr/>
        </p:nvSpPr>
        <p:spPr>
          <a:xfrm>
            <a:off x="2601332" y="418567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F3E4FA-2BED-6544-88E5-FD23C90F2716}"/>
              </a:ext>
            </a:extLst>
          </p:cNvPr>
          <p:cNvSpPr/>
          <p:nvPr/>
        </p:nvSpPr>
        <p:spPr>
          <a:xfrm>
            <a:off x="2836857" y="4282650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0F19664-4EF4-9B4A-9442-6CDEC3716119}"/>
              </a:ext>
            </a:extLst>
          </p:cNvPr>
          <p:cNvSpPr/>
          <p:nvPr/>
        </p:nvSpPr>
        <p:spPr>
          <a:xfrm>
            <a:off x="2758349" y="4481231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8250B6-B8F8-5C44-8A75-C07DA69FB15B}"/>
              </a:ext>
            </a:extLst>
          </p:cNvPr>
          <p:cNvSpPr/>
          <p:nvPr/>
        </p:nvSpPr>
        <p:spPr>
          <a:xfrm>
            <a:off x="2910749" y="4079453"/>
            <a:ext cx="91440" cy="9236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2. Tool Features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piano,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11017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beat,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drum,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151899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guitar,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horns,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experimental, metal, death, riff, fusion,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classic,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fusion,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cinematic,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297936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NMF Topic Modeling: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2D029-B934-CA48-BF02-515CD4BBCD45}"/>
              </a:ext>
            </a:extLst>
          </p:cNvPr>
          <p:cNvSpPr txBox="1"/>
          <p:nvPr/>
        </p:nvSpPr>
        <p:spPr>
          <a:xfrm>
            <a:off x="2451100" y="1582157"/>
            <a:ext cx="8734136" cy="4708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latin typeface="+mj-lt"/>
              </a:rPr>
              <a:t>1: </a:t>
            </a:r>
            <a:r>
              <a:rPr lang="en-US" sz="2000" b="1" dirty="0">
                <a:latin typeface="+mj-lt"/>
              </a:rPr>
              <a:t>piano</a:t>
            </a:r>
            <a:r>
              <a:rPr lang="en-US" sz="2000" dirty="0">
                <a:latin typeface="+mj-lt"/>
              </a:rPr>
              <a:t>, piece, composition, quartet, trumpet, solo, melody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2. </a:t>
            </a:r>
            <a:r>
              <a:rPr lang="en-US" sz="2000" b="1" dirty="0">
                <a:latin typeface="+mj-lt"/>
              </a:rPr>
              <a:t>beat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hiphop</a:t>
            </a:r>
            <a:r>
              <a:rPr lang="en-US" sz="2000" dirty="0">
                <a:latin typeface="+mj-lt"/>
              </a:rPr>
              <a:t>, track, sample, </a:t>
            </a:r>
            <a:r>
              <a:rPr lang="en-US" sz="2000" dirty="0" err="1">
                <a:latin typeface="+mj-lt"/>
              </a:rPr>
              <a:t>dj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drum</a:t>
            </a:r>
            <a:r>
              <a:rPr lang="en-US" sz="2000" dirty="0">
                <a:latin typeface="+mj-lt"/>
              </a:rPr>
              <a:t>, mix, rap, bass, production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3. </a:t>
            </a:r>
            <a:r>
              <a:rPr lang="en-US" sz="2000" b="1" dirty="0">
                <a:latin typeface="+mj-lt"/>
              </a:rPr>
              <a:t>guitar</a:t>
            </a:r>
            <a:r>
              <a:rPr lang="en-US" sz="2000" dirty="0">
                <a:latin typeface="+mj-lt"/>
              </a:rPr>
              <a:t>, rock, sound, noise, guitarist, solo, melody,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4. </a:t>
            </a:r>
            <a:r>
              <a:rPr lang="en-US" sz="2000" b="1" dirty="0">
                <a:latin typeface="+mj-lt"/>
              </a:rPr>
              <a:t>horns</a:t>
            </a:r>
            <a:r>
              <a:rPr lang="en-US" sz="2000" dirty="0">
                <a:latin typeface="+mj-lt"/>
              </a:rPr>
              <a:t>, voice, singer, life, love, soul, people, day, world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5. </a:t>
            </a:r>
            <a:r>
              <a:rPr lang="en-US" sz="2000" b="1" dirty="0">
                <a:latin typeface="+mj-lt"/>
              </a:rPr>
              <a:t>experimental</a:t>
            </a:r>
            <a:r>
              <a:rPr lang="en-US" sz="2000" dirty="0">
                <a:latin typeface="+mj-lt"/>
              </a:rPr>
              <a:t>, metal, death, riff,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saxophone, eye, drum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6. </a:t>
            </a:r>
            <a:r>
              <a:rPr lang="en-US" sz="2000" b="1" dirty="0">
                <a:latin typeface="+mj-lt"/>
              </a:rPr>
              <a:t>classic</a:t>
            </a:r>
            <a:r>
              <a:rPr lang="en-US" sz="2000" dirty="0">
                <a:latin typeface="+mj-lt"/>
              </a:rPr>
              <a:t>, studio, record, session, performance, version, concert, tune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7. </a:t>
            </a:r>
            <a:r>
              <a:rPr lang="en-US" sz="2000" b="1" dirty="0">
                <a:latin typeface="+mj-lt"/>
              </a:rPr>
              <a:t>fusion</a:t>
            </a:r>
            <a:r>
              <a:rPr lang="en-US" sz="2000" dirty="0">
                <a:latin typeface="+mj-lt"/>
              </a:rPr>
              <a:t>, group, member, guitarist, saxophonist, cover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8. </a:t>
            </a:r>
            <a:r>
              <a:rPr lang="en-US" sz="2000" b="1" dirty="0">
                <a:latin typeface="+mj-lt"/>
              </a:rPr>
              <a:t>cinematic</a:t>
            </a:r>
            <a:r>
              <a:rPr lang="en-US" sz="2000" dirty="0">
                <a:latin typeface="+mj-lt"/>
              </a:rPr>
              <a:t>, film, soundtrack, score, world, cut, earth, percussion</a:t>
            </a:r>
          </a:p>
        </p:txBody>
      </p:sp>
    </p:spTree>
    <p:extLst>
      <p:ext uri="{BB962C8B-B14F-4D97-AF65-F5344CB8AC3E}">
        <p14:creationId xmlns:p14="http://schemas.microsoft.com/office/powerpoint/2010/main" val="3922369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1F73-8A55-1545-8E89-E32B4048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98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3. Recommendation System</a:t>
            </a:r>
          </a:p>
        </p:txBody>
      </p:sp>
      <p:pic>
        <p:nvPicPr>
          <p:cNvPr id="4" name="Picture 2" descr="Trumpet one line drawing. Continuous single hand drawn minimalism, vector illustration classical jazz music instrument">
            <a:extLst>
              <a:ext uri="{FF2B5EF4-FFF2-40B4-BE49-F238E27FC236}">
                <a16:creationId xmlns:a16="http://schemas.microsoft.com/office/drawing/2014/main" id="{FEE667E8-F32A-844B-B38B-8015C8009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9" r="118" b="36885"/>
          <a:stretch/>
        </p:blipFill>
        <p:spPr bwMode="auto">
          <a:xfrm>
            <a:off x="3749539" y="3655435"/>
            <a:ext cx="4692922" cy="122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389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</p:txBody>
      </p:sp>
    </p:spTree>
    <p:extLst>
      <p:ext uri="{BB962C8B-B14F-4D97-AF65-F5344CB8AC3E}">
        <p14:creationId xmlns:p14="http://schemas.microsoft.com/office/powerpoint/2010/main" val="480988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23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31204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Artscience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+mj-lt"/>
                        </a:rPr>
                        <a:t>Kamasi</a:t>
                      </a:r>
                      <a:r>
                        <a:rPr lang="en-US" dirty="0"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200" y="1726610"/>
            <a:ext cx="4479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87217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latin typeface="+mj-lt"/>
              </a:rPr>
              <a:t>“…</a:t>
            </a:r>
            <a:r>
              <a:rPr lang="en-US" sz="2400" b="1" dirty="0">
                <a:latin typeface="+mj-lt"/>
              </a:rPr>
              <a:t>only music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that has a </a:t>
            </a:r>
            <a:r>
              <a:rPr lang="en-US" sz="2400" b="1" dirty="0">
                <a:latin typeface="+mj-lt"/>
              </a:rPr>
              <a:t>social epoch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named in it’s honor: the </a:t>
            </a:r>
            <a:r>
              <a:rPr lang="en-US" sz="2400" b="1" dirty="0">
                <a:latin typeface="+mj-lt"/>
              </a:rPr>
              <a:t>Jazz Age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(1920’s)” </a:t>
            </a:r>
            <a:r>
              <a:rPr lang="en-US" sz="1200" dirty="0">
                <a:latin typeface="+mj-lt"/>
              </a:rPr>
              <a:t>(Gerald Lyn Early – writer for Daedalus)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872970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04416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261694"/>
              </p:ext>
            </p:extLst>
          </p:nvPr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421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1" y="4922847"/>
            <a:ext cx="2193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“Honky-Tonk”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61030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19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82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1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“Career”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126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FBDE-CEC6-1E46-9310-389B1E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System (Content-Based)</a:t>
            </a:r>
            <a:endParaRPr lang="en-US" sz="32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DCA43E-48F1-D241-9C4D-5CB126EAB0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688416"/>
          <a:ext cx="9993744" cy="1852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8182">
                  <a:extLst>
                    <a:ext uri="{9D8B030D-6E8A-4147-A177-3AD203B41FA5}">
                      <a16:colId xmlns:a16="http://schemas.microsoft.com/office/drawing/2014/main" val="2817112862"/>
                    </a:ext>
                  </a:extLst>
                </a:gridCol>
                <a:gridCol w="4584314">
                  <a:extLst>
                    <a:ext uri="{9D8B030D-6E8A-4147-A177-3AD203B41FA5}">
                      <a16:colId xmlns:a16="http://schemas.microsoft.com/office/drawing/2014/main" val="3886384458"/>
                    </a:ext>
                  </a:extLst>
                </a:gridCol>
                <a:gridCol w="3331248">
                  <a:extLst>
                    <a:ext uri="{9D8B030D-6E8A-4147-A177-3AD203B41FA5}">
                      <a16:colId xmlns:a16="http://schemas.microsoft.com/office/drawing/2014/main" val="2212556537"/>
                    </a:ext>
                  </a:extLst>
                </a:gridCol>
              </a:tblGrid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Album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Artist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3687"/>
                  </a:ext>
                </a:extLst>
              </a:tr>
              <a:tr h="25856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Day 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Norah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57329"/>
                  </a:ext>
                </a:extLst>
              </a:tr>
              <a:tr h="20729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Swiss Radio Days Vol. 41 – Zurich 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Ray 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758404"/>
                  </a:ext>
                </a:extLst>
              </a:tr>
              <a:tr h="3893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Artscience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Robert Glasper Experiment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437082"/>
                  </a:ext>
                </a:extLst>
              </a:tr>
              <a:tr h="3417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Harmony of Difference 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Kamasi</a:t>
                      </a: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 Washington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0638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FE2CD0-8BF6-8E42-93C4-BF838FC721E4}"/>
              </a:ext>
            </a:extLst>
          </p:cNvPr>
          <p:cNvSpPr txBox="1"/>
          <p:nvPr/>
        </p:nvSpPr>
        <p:spPr>
          <a:xfrm>
            <a:off x="838199" y="4922847"/>
            <a:ext cx="232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“Country music”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91305-073C-1A44-BDC8-B64B9F0F121B}"/>
              </a:ext>
            </a:extLst>
          </p:cNvPr>
          <p:cNvSpPr txBox="1"/>
          <p:nvPr/>
        </p:nvSpPr>
        <p:spPr>
          <a:xfrm>
            <a:off x="3164030" y="4922847"/>
            <a:ext cx="1925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“Honky-Tonk”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85E69-AC91-084A-A0CA-E59FAA302729}"/>
              </a:ext>
            </a:extLst>
          </p:cNvPr>
          <p:cNvSpPr txBox="1"/>
          <p:nvPr/>
        </p:nvSpPr>
        <p:spPr>
          <a:xfrm>
            <a:off x="5317834" y="4922847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“Career”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AD35E-A28B-B845-A272-B67B87B90984}"/>
              </a:ext>
            </a:extLst>
          </p:cNvPr>
          <p:cNvSpPr txBox="1"/>
          <p:nvPr/>
        </p:nvSpPr>
        <p:spPr>
          <a:xfrm>
            <a:off x="7111997" y="4899885"/>
            <a:ext cx="138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“Singer”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89CF5-94A1-8545-A01F-DC11F21E4E52}"/>
              </a:ext>
            </a:extLst>
          </p:cNvPr>
          <p:cNvSpPr txBox="1"/>
          <p:nvPr/>
        </p:nvSpPr>
        <p:spPr>
          <a:xfrm>
            <a:off x="8799945" y="4899885"/>
            <a:ext cx="129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“Voice”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74891-AD86-1A42-998E-4C7D0F7E878A}"/>
              </a:ext>
            </a:extLst>
          </p:cNvPr>
          <p:cNvSpPr txBox="1"/>
          <p:nvPr/>
        </p:nvSpPr>
        <p:spPr>
          <a:xfrm>
            <a:off x="838199" y="1726610"/>
            <a:ext cx="4057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TF-IDF Vectorizer (Reviews)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890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45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F005-C445-7E45-94FF-3E13739E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24578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4951CD87-BB10-EF44-B7BF-A6EB8A06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5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F77-FBE7-F346-835D-C8CF08EC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91ECB6-5215-2444-8514-FF74ED3DF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8000"/>
                    </a14:imgEffect>
                  </a14:imgLayer>
                </a14:imgProps>
              </a:ext>
            </a:extLst>
          </a:blip>
          <a:srcRect t="13445" r="9669" b="17569"/>
          <a:stretch/>
        </p:blipFill>
        <p:spPr>
          <a:xfrm>
            <a:off x="3920331" y="2410691"/>
            <a:ext cx="3930578" cy="3001817"/>
          </a:xfrm>
        </p:spPr>
      </p:pic>
    </p:spTree>
    <p:extLst>
      <p:ext uri="{BB962C8B-B14F-4D97-AF65-F5344CB8AC3E}">
        <p14:creationId xmlns:p14="http://schemas.microsoft.com/office/powerpoint/2010/main" val="94626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 Audio Features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46E4E80-748D-B445-AFDF-58B641266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83" t="8001" r="43266" b="49999"/>
          <a:stretch/>
        </p:blipFill>
        <p:spPr>
          <a:xfrm>
            <a:off x="3887925" y="1294298"/>
            <a:ext cx="4914912" cy="42694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C9ACC4-2C79-AD44-86CF-A41223936779}"/>
              </a:ext>
            </a:extLst>
          </p:cNvPr>
          <p:cNvSpPr/>
          <p:nvPr/>
        </p:nvSpPr>
        <p:spPr>
          <a:xfrm>
            <a:off x="4166176" y="5957257"/>
            <a:ext cx="3859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Electronic:</a:t>
            </a:r>
            <a:r>
              <a:rPr lang="en-US" sz="2000" dirty="0">
                <a:latin typeface="+mj-lt"/>
              </a:rPr>
              <a:t> Bonobo (Animal Magic)</a:t>
            </a:r>
          </a:p>
        </p:txBody>
      </p:sp>
    </p:spTree>
    <p:extLst>
      <p:ext uri="{BB962C8B-B14F-4D97-AF65-F5344CB8AC3E}">
        <p14:creationId xmlns:p14="http://schemas.microsoft.com/office/powerpoint/2010/main" val="585473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CA4D-4F7A-7A4A-9A3C-88256E63C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82" y="225840"/>
            <a:ext cx="10515600" cy="1325563"/>
          </a:xfrm>
        </p:spPr>
        <p:txBody>
          <a:bodyPr/>
          <a:lstStyle/>
          <a:p>
            <a:r>
              <a:rPr lang="en-US" dirty="0"/>
              <a:t>Modern Jazz Influencers (New and Old)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422656F-ACB6-D94C-824B-B3D038D0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5" t="15417" r="13105" b="17462"/>
          <a:stretch/>
        </p:blipFill>
        <p:spPr>
          <a:xfrm>
            <a:off x="1676400" y="1741054"/>
            <a:ext cx="8839200" cy="4091709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2E0220E-6EC5-C745-8B85-DF21F7483014}"/>
              </a:ext>
            </a:extLst>
          </p:cNvPr>
          <p:cNvSpPr/>
          <p:nvPr/>
        </p:nvSpPr>
        <p:spPr>
          <a:xfrm>
            <a:off x="6054435" y="4025196"/>
            <a:ext cx="175491" cy="195822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88947A-7BAD-E54A-8408-E8505894CA33}"/>
              </a:ext>
            </a:extLst>
          </p:cNvPr>
          <p:cNvSpPr/>
          <p:nvPr/>
        </p:nvSpPr>
        <p:spPr>
          <a:xfrm>
            <a:off x="2959102" y="4888796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B0500B-F6E0-344C-9829-1FCEF141607A}"/>
              </a:ext>
            </a:extLst>
          </p:cNvPr>
          <p:cNvSpPr/>
          <p:nvPr/>
        </p:nvSpPr>
        <p:spPr>
          <a:xfrm>
            <a:off x="9216737" y="3254258"/>
            <a:ext cx="135080" cy="154258"/>
          </a:xfrm>
          <a:prstGeom prst="ellipse">
            <a:avLst/>
          </a:prstGeom>
          <a:solidFill>
            <a:schemeClr val="accent2">
              <a:lumMod val="50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04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F8C8-7CD3-8646-81FC-0359A8A4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Sentiment Analysis: Pitchfork Jazz Reviews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68B275-85BA-7148-A8F7-4D279E759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281" y="1690688"/>
            <a:ext cx="5673437" cy="425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3BDEC-73E6-7042-AF7E-9B9877F1FA9D}"/>
              </a:ext>
            </a:extLst>
          </p:cNvPr>
          <p:cNvSpPr txBox="1"/>
          <p:nvPr/>
        </p:nvSpPr>
        <p:spPr>
          <a:xfrm>
            <a:off x="9596582" y="2124364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  <a:p>
            <a:r>
              <a:rPr lang="en-US" dirty="0"/>
              <a:t>– no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C8BE7-5CB3-CC49-9EB7-78158E1BD5B3}"/>
              </a:ext>
            </a:extLst>
          </p:cNvPr>
          <p:cNvSpPr txBox="1"/>
          <p:nvPr/>
        </p:nvSpPr>
        <p:spPr>
          <a:xfrm>
            <a:off x="9596582" y="4576618"/>
            <a:ext cx="23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  <a:p>
            <a:r>
              <a:rPr lang="en-US" dirty="0"/>
              <a:t>– decreasing</a:t>
            </a:r>
          </a:p>
        </p:txBody>
      </p:sp>
    </p:spTree>
    <p:extLst>
      <p:ext uri="{BB962C8B-B14F-4D97-AF65-F5344CB8AC3E}">
        <p14:creationId xmlns:p14="http://schemas.microsoft.com/office/powerpoint/2010/main" val="191338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“Jazz is a </a:t>
            </a:r>
            <a:r>
              <a:rPr lang="en-US" sz="2400" b="1" dirty="0">
                <a:latin typeface="+mj-lt"/>
              </a:rPr>
              <a:t>child</a:t>
            </a:r>
            <a:r>
              <a:rPr lang="en-US" sz="2000" dirty="0">
                <a:latin typeface="+mj-lt"/>
              </a:rPr>
              <a:t> of the </a:t>
            </a:r>
            <a:r>
              <a:rPr lang="en-US" sz="2400" b="1" dirty="0">
                <a:latin typeface="+mj-lt"/>
              </a:rPr>
              <a:t>20</a:t>
            </a:r>
            <a:r>
              <a:rPr lang="en-US" sz="2400" b="1" baseline="30000" dirty="0">
                <a:latin typeface="+mj-lt"/>
              </a:rPr>
              <a:t>th</a:t>
            </a:r>
            <a:r>
              <a:rPr lang="en-US" sz="2400" b="1" dirty="0">
                <a:latin typeface="+mj-lt"/>
              </a:rPr>
              <a:t> century</a:t>
            </a:r>
            <a:r>
              <a:rPr lang="en-US" sz="2000" dirty="0">
                <a:latin typeface="+mj-lt"/>
              </a:rPr>
              <a:t>, but it has now </a:t>
            </a:r>
            <a:r>
              <a:rPr lang="en-US" sz="2400" b="1" dirty="0">
                <a:latin typeface="+mj-lt"/>
              </a:rPr>
              <a:t>left home</a:t>
            </a:r>
            <a:r>
              <a:rPr lang="en-US" sz="2000" dirty="0">
                <a:latin typeface="+mj-lt"/>
              </a:rPr>
              <a:t>” </a:t>
            </a:r>
            <a:r>
              <a:rPr lang="en-US" sz="1200" dirty="0">
                <a:latin typeface="+mj-lt"/>
              </a:rPr>
              <a:t>(Mike Nock – jazz pianist)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613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870312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F76A-4747-C649-BEBA-CAF2F2D0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Sub-Genre Classifying (Phrase Matching)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6776C-F402-0E4C-AB88-52504614CE0C}"/>
              </a:ext>
            </a:extLst>
          </p:cNvPr>
          <p:cNvSpPr txBox="1"/>
          <p:nvPr/>
        </p:nvSpPr>
        <p:spPr>
          <a:xfrm>
            <a:off x="6018643" y="1690688"/>
            <a:ext cx="1644074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Down tempo</a:t>
            </a:r>
          </a:p>
          <a:p>
            <a:r>
              <a:rPr lang="en-US" sz="2000" dirty="0">
                <a:latin typeface="+mj-lt"/>
              </a:rPr>
              <a:t>House</a:t>
            </a:r>
          </a:p>
          <a:p>
            <a:r>
              <a:rPr lang="en-US" sz="2000" dirty="0">
                <a:latin typeface="+mj-lt"/>
              </a:rPr>
              <a:t>Jazz</a:t>
            </a:r>
          </a:p>
          <a:p>
            <a:r>
              <a:rPr lang="en-US" sz="2000" dirty="0">
                <a:latin typeface="+mj-lt"/>
              </a:rPr>
              <a:t>Soul</a:t>
            </a:r>
          </a:p>
          <a:p>
            <a:r>
              <a:rPr lang="en-US" sz="2000" dirty="0">
                <a:latin typeface="+mj-lt"/>
              </a:rPr>
              <a:t>Folk</a:t>
            </a:r>
          </a:p>
          <a:p>
            <a:r>
              <a:rPr lang="en-US" sz="2000" dirty="0">
                <a:latin typeface="+mj-lt"/>
              </a:rPr>
              <a:t>Minimalism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BA99C4-880D-644F-AC4F-E03CA318C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74" y="4421475"/>
            <a:ext cx="3565236" cy="203132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5D36C7E-DD0C-5D45-83ED-967B0B74F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1999" y="4624337"/>
            <a:ext cx="1625600" cy="1625600"/>
          </a:xfrm>
          <a:prstGeom prst="rect">
            <a:avLst/>
          </a:prstGeom>
          <a:effectLst>
            <a:glow rad="127000">
              <a:schemeClr val="accent1">
                <a:lumMod val="40000"/>
                <a:lumOff val="60000"/>
              </a:schemeClr>
            </a:glo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DA465-23A7-5E4D-9AC4-53636F7F22DF}"/>
              </a:ext>
            </a:extLst>
          </p:cNvPr>
          <p:cNvSpPr/>
          <p:nvPr/>
        </p:nvSpPr>
        <p:spPr>
          <a:xfrm>
            <a:off x="4387270" y="1856203"/>
            <a:ext cx="1330036" cy="270164"/>
          </a:xfrm>
          <a:prstGeom prst="rightArrow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1DAA0-F64A-5F43-B8F0-A358E2DB0C4B}"/>
              </a:ext>
            </a:extLst>
          </p:cNvPr>
          <p:cNvSpPr txBox="1"/>
          <p:nvPr/>
        </p:nvSpPr>
        <p:spPr>
          <a:xfrm>
            <a:off x="795483" y="1727633"/>
            <a:ext cx="3565236" cy="1938992"/>
          </a:xfrm>
          <a:prstGeom prst="rect">
            <a:avLst/>
          </a:prstGeom>
          <a:noFill/>
          <a:ln>
            <a:noFill/>
          </a:ln>
          <a:effectLst>
            <a:glow rad="635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“….an artist best known for soulful, worldly </a:t>
            </a:r>
            <a:r>
              <a:rPr lang="en-US" sz="2000" b="1" dirty="0">
                <a:latin typeface="+mj-lt"/>
              </a:rPr>
              <a:t>down tempo</a:t>
            </a:r>
            <a:r>
              <a:rPr lang="en-US" sz="2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tries his hand at upbeat </a:t>
            </a:r>
            <a:r>
              <a:rPr lang="en-US" sz="2000" b="1" dirty="0">
                <a:latin typeface="+mj-lt"/>
              </a:rPr>
              <a:t>house</a:t>
            </a:r>
            <a:r>
              <a:rPr lang="en-US" b="1" dirty="0">
                <a:latin typeface="+mj-lt"/>
              </a:rPr>
              <a:t>…</a:t>
            </a:r>
            <a:r>
              <a:rPr lang="en-US" dirty="0">
                <a:latin typeface="+mj-lt"/>
              </a:rPr>
              <a:t>his melodies and live instrumentation hint at a fondness for </a:t>
            </a:r>
            <a:r>
              <a:rPr lang="en-US" sz="2000" b="1" dirty="0">
                <a:latin typeface="+mj-lt"/>
              </a:rPr>
              <a:t>jazz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soul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latin typeface="+mj-lt"/>
              </a:rPr>
              <a:t>folk</a:t>
            </a:r>
            <a:r>
              <a:rPr lang="en-US" sz="2000" dirty="0">
                <a:latin typeface="+mj-lt"/>
              </a:rPr>
              <a:t>,</a:t>
            </a:r>
            <a:r>
              <a:rPr lang="en-US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minimalism</a:t>
            </a:r>
            <a:r>
              <a:rPr lang="en-US" dirty="0">
                <a:latin typeface="+mj-lt"/>
              </a:rPr>
              <a:t>…”</a:t>
            </a:r>
            <a:r>
              <a:rPr lang="en-US" b="1" dirty="0">
                <a:latin typeface="+mj-lt"/>
              </a:rPr>
              <a:t> </a:t>
            </a:r>
            <a:r>
              <a:rPr lang="en-US" sz="1000" dirty="0">
                <a:latin typeface="+mj-lt"/>
              </a:rPr>
              <a:t>(Pitchfork Review of Bonobo)</a:t>
            </a:r>
          </a:p>
        </p:txBody>
      </p:sp>
    </p:spTree>
    <p:extLst>
      <p:ext uri="{BB962C8B-B14F-4D97-AF65-F5344CB8AC3E}">
        <p14:creationId xmlns:p14="http://schemas.microsoft.com/office/powerpoint/2010/main" val="23900305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086D-CA23-A746-B106-C2AC7E7C6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148" y="2478024"/>
            <a:ext cx="4770408" cy="370711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slides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Provide </a:t>
            </a:r>
            <a:r>
              <a:rPr lang="en-US" b="1" dirty="0">
                <a:solidFill>
                  <a:srgbClr val="0070C0"/>
                </a:solidFill>
              </a:rPr>
              <a:t>Context</a:t>
            </a:r>
            <a:r>
              <a:rPr lang="en-US" dirty="0">
                <a:solidFill>
                  <a:srgbClr val="0070C0"/>
                </a:solidFill>
              </a:rPr>
              <a:t> in the slides (somehow in the app)</a:t>
            </a:r>
          </a:p>
          <a:p>
            <a:pPr marL="0" indent="0">
              <a:buNone/>
            </a:pPr>
            <a:r>
              <a:rPr lang="en-US" b="1" dirty="0"/>
              <a:t>EDA</a:t>
            </a:r>
            <a:r>
              <a:rPr lang="en-US" dirty="0"/>
              <a:t> – overview graph – jazz as a whole</a:t>
            </a:r>
          </a:p>
          <a:p>
            <a:pPr marL="0" indent="0">
              <a:buNone/>
            </a:pPr>
            <a:r>
              <a:rPr lang="en-US" dirty="0"/>
              <a:t>. Infusion of other music into jazz as it transforms over time (how has it transformed) - heatmap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History of transformation? Artists and quotes by 3 decades – lollipop / </a:t>
            </a:r>
            <a:r>
              <a:rPr lang="en-US" dirty="0" err="1">
                <a:solidFill>
                  <a:srgbClr val="FF0000"/>
                </a:solidFill>
              </a:rPr>
              <a:t>wordcloud</a:t>
            </a:r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named entity features (mentions) – has maintained it’s roots as well as influence – network map??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Check a few primary artists – what subgenre are they mentioned along with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. Maybe </a:t>
            </a:r>
            <a:r>
              <a:rPr lang="en-US" dirty="0" err="1">
                <a:solidFill>
                  <a:srgbClr val="FF0000"/>
                </a:solidFill>
                <a:highlight>
                  <a:srgbClr val="C0C0C0"/>
                </a:highlight>
              </a:rPr>
              <a:t>spotify</a:t>
            </a:r>
            <a:r>
              <a:rPr lang="en-US" dirty="0">
                <a:solidFill>
                  <a:srgbClr val="FF0000"/>
                </a:solidFill>
                <a:highlight>
                  <a:srgbClr val="C0C0C0"/>
                </a:highlight>
              </a:rPr>
              <a:t> (with what we have)</a:t>
            </a:r>
          </a:p>
          <a:p>
            <a:pPr marL="0" indent="0">
              <a:buNone/>
            </a:pPr>
            <a:r>
              <a:rPr lang="en-US" b="1" dirty="0"/>
              <a:t>Reviewers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. Subgenre by EMO / Sentiment</a:t>
            </a:r>
          </a:p>
          <a:p>
            <a:pPr marL="0" indent="0">
              <a:buNone/>
            </a:pPr>
            <a:r>
              <a:rPr lang="en-US" b="1" dirty="0"/>
              <a:t>Modeling (2 runs)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. PCA</a:t>
            </a:r>
          </a:p>
          <a:p>
            <a:pPr marL="0" indent="0">
              <a:buNone/>
            </a:pPr>
            <a:r>
              <a:rPr lang="en-US" dirty="0"/>
              <a:t>. TF IDF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BE0E26-63FF-4C4E-AE45-AC34133D1B7A}"/>
              </a:ext>
            </a:extLst>
          </p:cNvPr>
          <p:cNvSpPr txBox="1">
            <a:spLocks/>
          </p:cNvSpPr>
          <p:nvPr/>
        </p:nvSpPr>
        <p:spPr>
          <a:xfrm>
            <a:off x="6288542" y="2503271"/>
            <a:ext cx="4551987" cy="3456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streamlit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Spotify – audio features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images (last)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highlight>
                  <a:srgbClr val="FFFF00"/>
                </a:highlight>
              </a:rPr>
              <a:t>Artist audio snippets (last)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Cleanup app as-is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Topic modeling into the viz (instrument selection)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Emotion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Audio feature graph – radar-</a:t>
            </a:r>
            <a:r>
              <a:rPr lang="en-US" dirty="0" err="1">
                <a:solidFill>
                  <a:srgbClr val="0070C0"/>
                </a:solidFill>
              </a:rPr>
              <a:t>ish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3765D-D310-7B49-95B5-B032BBD95EB0}"/>
              </a:ext>
            </a:extLst>
          </p:cNvPr>
          <p:cNvSpPr txBox="1"/>
          <p:nvPr/>
        </p:nvSpPr>
        <p:spPr>
          <a:xfrm>
            <a:off x="3234906" y="289680"/>
            <a:ext cx="8169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Radiohead is a vector – aggregate / average – then get </a:t>
            </a:r>
            <a:r>
              <a:rPr lang="en-US" dirty="0" err="1">
                <a:highlight>
                  <a:srgbClr val="C0C0C0"/>
                </a:highlight>
              </a:rPr>
              <a:t>similiarities</a:t>
            </a:r>
            <a:r>
              <a:rPr lang="en-US" dirty="0">
                <a:highlight>
                  <a:srgbClr val="C0C0C0"/>
                </a:highlight>
              </a:rPr>
              <a:t> on that</a:t>
            </a:r>
          </a:p>
          <a:p>
            <a:r>
              <a:rPr lang="en-US" dirty="0">
                <a:highlight>
                  <a:srgbClr val="C0C0C0"/>
                </a:highlight>
              </a:rPr>
              <a:t>Put 8 into a list – similarities have duplicate votes – strengthen those votes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79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F14D-4576-3648-B9BA-1EFE260E5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18" y="231342"/>
            <a:ext cx="11120582" cy="58738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. Eras, what’s the point</a:t>
            </a:r>
          </a:p>
          <a:p>
            <a:pPr marL="0" indent="0">
              <a:buNone/>
            </a:pPr>
            <a:r>
              <a:rPr lang="en-US" dirty="0"/>
              <a:t>. Years – remove decimal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Circle bar – highlight miles/Coltrane in different way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Sentiment score – what’s the correct scale</a:t>
            </a:r>
          </a:p>
          <a:p>
            <a:pPr marL="0" indent="0">
              <a:buNone/>
            </a:pPr>
            <a:r>
              <a:rPr lang="en-US" strike="sngStrike" dirty="0"/>
              <a:t>. Min/max df – remove</a:t>
            </a:r>
          </a:p>
          <a:p>
            <a:pPr marL="0" indent="0">
              <a:buNone/>
            </a:pPr>
            <a:r>
              <a:rPr lang="en-US" dirty="0"/>
              <a:t>. Radar – remove labels</a:t>
            </a:r>
          </a:p>
          <a:p>
            <a:pPr marL="0" indent="0">
              <a:buNone/>
            </a:pPr>
            <a:r>
              <a:rPr lang="en-US" strike="sngStrike" dirty="0"/>
              <a:t>. Remove rank colors in topic mod and jazz discovery lists</a:t>
            </a:r>
          </a:p>
          <a:p>
            <a:pPr marL="0" indent="0">
              <a:buNone/>
            </a:pPr>
            <a:r>
              <a:rPr lang="en-US" dirty="0"/>
              <a:t>. Keep headers consistent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rgbClr val="C00000"/>
                </a:solidFill>
                <a:highlight>
                  <a:srgbClr val="FFFF00"/>
                </a:highlight>
              </a:rPr>
              <a:t>. Recommender – include album artwork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Divider don’t use plus – use drop line</a:t>
            </a:r>
          </a:p>
          <a:p>
            <a:pPr marL="0" indent="0">
              <a:buNone/>
            </a:pPr>
            <a:r>
              <a:rPr lang="en-US" dirty="0"/>
              <a:t>. Cutout slides @ 820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. Network graph – pick 1 or 2 and show artists</a:t>
            </a:r>
          </a:p>
          <a:p>
            <a:pPr marL="0" indent="0">
              <a:buNone/>
            </a:pPr>
            <a:r>
              <a:rPr lang="en-US" strike="sngStrike" dirty="0"/>
              <a:t>. Remove EDA from headlines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. Lots of content – show workflow of how they all come together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783" y="2179782"/>
            <a:ext cx="6759379" cy="4405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music is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power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of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now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. There is no script. It’s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conversation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(Wynton Marsalis – jazz trumpeter)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“…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only music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that has 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social epoch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named in it’s honor: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Jazz Age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(1920’s)”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(Gerald Lyn Early – writer for Daedalus)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“Jazz is a child of the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20</a:t>
            </a:r>
            <a:r>
              <a:rPr lang="en-US" sz="2000" b="1" baseline="30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th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century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, but it has now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left home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”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(Mike Nock – jazz pianist)</a:t>
            </a:r>
          </a:p>
          <a:p>
            <a:endParaRPr lang="en-US" sz="1200" dirty="0">
              <a:latin typeface="+mj-lt"/>
            </a:endParaRPr>
          </a:p>
          <a:p>
            <a:r>
              <a:rPr lang="en-US" sz="2000" dirty="0">
                <a:latin typeface="+mj-lt"/>
              </a:rPr>
              <a:t>“…artists like </a:t>
            </a:r>
            <a:r>
              <a:rPr lang="en-US" sz="2000" dirty="0" err="1">
                <a:latin typeface="+mj-lt"/>
              </a:rPr>
              <a:t>Kamasi</a:t>
            </a:r>
            <a:r>
              <a:rPr lang="en-US" sz="2000" dirty="0">
                <a:latin typeface="+mj-lt"/>
              </a:rPr>
              <a:t> Washington…Kendrick Lamar…forge a </a:t>
            </a:r>
            <a:r>
              <a:rPr lang="en-US" sz="2400" b="1" dirty="0">
                <a:latin typeface="+mj-lt"/>
              </a:rPr>
              <a:t>new synthesis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of jazz…provide a </a:t>
            </a:r>
            <a:r>
              <a:rPr lang="en-US" sz="2400" b="1" dirty="0">
                <a:latin typeface="+mj-lt"/>
              </a:rPr>
              <a:t>radically new relationship</a:t>
            </a:r>
            <a:r>
              <a:rPr lang="en-US" sz="2000" dirty="0">
                <a:latin typeface="+mj-lt"/>
              </a:rPr>
              <a:t> between </a:t>
            </a:r>
            <a:r>
              <a:rPr lang="en-US" sz="2400" b="1" dirty="0">
                <a:latin typeface="+mj-lt"/>
              </a:rPr>
              <a:t>art</a:t>
            </a:r>
            <a:r>
              <a:rPr lang="en-US" sz="2000" dirty="0">
                <a:latin typeface="+mj-lt"/>
              </a:rPr>
              <a:t> and the </a:t>
            </a:r>
            <a:r>
              <a:rPr lang="en-US" sz="2400" b="1" dirty="0">
                <a:latin typeface="+mj-lt"/>
              </a:rPr>
              <a:t>popular</a:t>
            </a:r>
            <a:r>
              <a:rPr lang="en-US" sz="2000" dirty="0">
                <a:latin typeface="+mj-lt"/>
              </a:rPr>
              <a:t>…” </a:t>
            </a:r>
            <a:r>
              <a:rPr lang="en-US" sz="1200" dirty="0">
                <a:latin typeface="+mj-lt"/>
              </a:rPr>
              <a:t>(Gerald Lyn Early)</a:t>
            </a:r>
          </a:p>
        </p:txBody>
      </p:sp>
      <p:pic>
        <p:nvPicPr>
          <p:cNvPr id="9" name="Picture 4" descr="Continuous Line Drawing Of Jazz Musicians Playing Trumpet Music  Instruments, Street, Outline, Man PNG and Vector with Transparent  Background for Free Download | Continuous line drawing, Line drawing, Line  art drawings">
            <a:extLst>
              <a:ext uri="{FF2B5EF4-FFF2-40B4-BE49-F238E27FC236}">
                <a16:creationId xmlns:a16="http://schemas.microsoft.com/office/drawing/2014/main" id="{3B91D53D-0C06-4948-AE30-E26CC826B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5" r="23671"/>
          <a:stretch/>
        </p:blipFill>
        <p:spPr bwMode="auto">
          <a:xfrm>
            <a:off x="8257308" y="0"/>
            <a:ext cx="34381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BC1A7-5E6E-9D4F-BB4B-2E3821C89E01}"/>
              </a:ext>
            </a:extLst>
          </p:cNvPr>
          <p:cNvSpPr txBox="1">
            <a:spLocks/>
          </p:cNvSpPr>
          <p:nvPr/>
        </p:nvSpPr>
        <p:spPr>
          <a:xfrm>
            <a:off x="946783" y="1320800"/>
            <a:ext cx="3438144" cy="628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337562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159018" cy="905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to </a:t>
            </a:r>
            <a:r>
              <a:rPr lang="en-US" b="1" dirty="0">
                <a:latin typeface="+mj-lt"/>
              </a:rPr>
              <a:t>discover</a:t>
            </a:r>
            <a:r>
              <a:rPr lang="en-US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Modern Jazz Music</a:t>
            </a: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92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AD4BAF5C-C32C-FC48-9EA6-F6B957EB1BFD}"/>
              </a:ext>
            </a:extLst>
          </p:cNvPr>
          <p:cNvSpPr txBox="1">
            <a:spLocks/>
          </p:cNvSpPr>
          <p:nvPr/>
        </p:nvSpPr>
        <p:spPr>
          <a:xfrm>
            <a:off x="943746" y="1438379"/>
            <a:ext cx="3438144" cy="630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0D0F-2880-034E-BDAD-8915FE86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746" y="2419927"/>
            <a:ext cx="6086766" cy="2470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+mj-lt"/>
              </a:rPr>
              <a:t>Give audiences a </a:t>
            </a:r>
            <a:r>
              <a:rPr lang="en-US" b="1" dirty="0">
                <a:latin typeface="+mj-lt"/>
              </a:rPr>
              <a:t>tool</a:t>
            </a:r>
            <a:r>
              <a:rPr lang="en-US" sz="2400" dirty="0">
                <a:latin typeface="+mj-lt"/>
              </a:rPr>
              <a:t> to </a:t>
            </a:r>
            <a:r>
              <a:rPr lang="en-US" b="1" dirty="0">
                <a:latin typeface="+mj-lt"/>
              </a:rPr>
              <a:t>discover</a:t>
            </a:r>
            <a:r>
              <a:rPr lang="en-US" sz="2400" dirty="0">
                <a:latin typeface="+mj-lt"/>
              </a:rPr>
              <a:t> Modern Jazz Music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Allowing users to explore </a:t>
            </a:r>
            <a:r>
              <a:rPr lang="en-US" b="1" dirty="0">
                <a:latin typeface="+mj-lt"/>
              </a:rPr>
              <a:t>connections</a:t>
            </a:r>
            <a:r>
              <a:rPr lang="en-US" sz="2400" dirty="0">
                <a:latin typeface="+mj-lt"/>
              </a:rPr>
              <a:t> to music they already know and love</a:t>
            </a:r>
          </a:p>
        </p:txBody>
      </p:sp>
      <p:pic>
        <p:nvPicPr>
          <p:cNvPr id="19458" name="Picture 2" descr="Continuous Line Drawing Of Jazz Musicians Playing Trumpet Music Instruments  PNG and Vector | Line drawing, Line art drawings, Continuous line drawing">
            <a:extLst>
              <a:ext uri="{FF2B5EF4-FFF2-40B4-BE49-F238E27FC236}">
                <a16:creationId xmlns:a16="http://schemas.microsoft.com/office/drawing/2014/main" id="{6F23CF29-D7BA-E240-937E-C58FEA0C3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3" t="3660" r="11233" b="1177"/>
          <a:stretch/>
        </p:blipFill>
        <p:spPr bwMode="auto">
          <a:xfrm>
            <a:off x="7662328" y="1004454"/>
            <a:ext cx="4020102" cy="48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11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AD7D-4139-7F40-92C6-4E5514A4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5" y="99256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7F0860-4568-3A41-B03C-CED48E3E35EE}"/>
              </a:ext>
            </a:extLst>
          </p:cNvPr>
          <p:cNvSpPr txBox="1"/>
          <p:nvPr/>
        </p:nvSpPr>
        <p:spPr>
          <a:xfrm>
            <a:off x="6610925" y="3070795"/>
            <a:ext cx="2355273" cy="1569660"/>
          </a:xfrm>
          <a:custGeom>
            <a:avLst/>
            <a:gdLst>
              <a:gd name="connsiteX0" fmla="*/ 0 w 2355273"/>
              <a:gd name="connsiteY0" fmla="*/ 0 h 1569660"/>
              <a:gd name="connsiteX1" fmla="*/ 588818 w 2355273"/>
              <a:gd name="connsiteY1" fmla="*/ 0 h 1569660"/>
              <a:gd name="connsiteX2" fmla="*/ 1154084 w 2355273"/>
              <a:gd name="connsiteY2" fmla="*/ 0 h 1569660"/>
              <a:gd name="connsiteX3" fmla="*/ 1766455 w 2355273"/>
              <a:gd name="connsiteY3" fmla="*/ 0 h 1569660"/>
              <a:gd name="connsiteX4" fmla="*/ 2355273 w 2355273"/>
              <a:gd name="connsiteY4" fmla="*/ 0 h 1569660"/>
              <a:gd name="connsiteX5" fmla="*/ 2355273 w 2355273"/>
              <a:gd name="connsiteY5" fmla="*/ 523220 h 1569660"/>
              <a:gd name="connsiteX6" fmla="*/ 2355273 w 2355273"/>
              <a:gd name="connsiteY6" fmla="*/ 999350 h 1569660"/>
              <a:gd name="connsiteX7" fmla="*/ 2355273 w 2355273"/>
              <a:gd name="connsiteY7" fmla="*/ 1569660 h 1569660"/>
              <a:gd name="connsiteX8" fmla="*/ 1837113 w 2355273"/>
              <a:gd name="connsiteY8" fmla="*/ 1569660 h 1569660"/>
              <a:gd name="connsiteX9" fmla="*/ 1248295 w 2355273"/>
              <a:gd name="connsiteY9" fmla="*/ 1569660 h 1569660"/>
              <a:gd name="connsiteX10" fmla="*/ 635924 w 2355273"/>
              <a:gd name="connsiteY10" fmla="*/ 1569660 h 1569660"/>
              <a:gd name="connsiteX11" fmla="*/ 0 w 2355273"/>
              <a:gd name="connsiteY11" fmla="*/ 1569660 h 1569660"/>
              <a:gd name="connsiteX12" fmla="*/ 0 w 2355273"/>
              <a:gd name="connsiteY12" fmla="*/ 1015047 h 1569660"/>
              <a:gd name="connsiteX13" fmla="*/ 0 w 2355273"/>
              <a:gd name="connsiteY13" fmla="*/ 538917 h 1569660"/>
              <a:gd name="connsiteX14" fmla="*/ 0 w 2355273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5273" h="1569660" extrusionOk="0">
                <a:moveTo>
                  <a:pt x="0" y="0"/>
                </a:moveTo>
                <a:cubicBezTo>
                  <a:pt x="134978" y="-23750"/>
                  <a:pt x="448457" y="13991"/>
                  <a:pt x="588818" y="0"/>
                </a:cubicBezTo>
                <a:cubicBezTo>
                  <a:pt x="729179" y="-13991"/>
                  <a:pt x="892159" y="-21479"/>
                  <a:pt x="1154084" y="0"/>
                </a:cubicBezTo>
                <a:cubicBezTo>
                  <a:pt x="1416009" y="21479"/>
                  <a:pt x="1612031" y="-17200"/>
                  <a:pt x="1766455" y="0"/>
                </a:cubicBezTo>
                <a:cubicBezTo>
                  <a:pt x="1920879" y="17200"/>
                  <a:pt x="2161990" y="-3242"/>
                  <a:pt x="2355273" y="0"/>
                </a:cubicBezTo>
                <a:cubicBezTo>
                  <a:pt x="2345926" y="250485"/>
                  <a:pt x="2346181" y="373783"/>
                  <a:pt x="2355273" y="523220"/>
                </a:cubicBezTo>
                <a:cubicBezTo>
                  <a:pt x="2364365" y="672657"/>
                  <a:pt x="2376687" y="803619"/>
                  <a:pt x="2355273" y="999350"/>
                </a:cubicBezTo>
                <a:cubicBezTo>
                  <a:pt x="2333860" y="1195081"/>
                  <a:pt x="2356292" y="1387811"/>
                  <a:pt x="2355273" y="1569660"/>
                </a:cubicBezTo>
                <a:cubicBezTo>
                  <a:pt x="2109502" y="1580969"/>
                  <a:pt x="1955786" y="1552510"/>
                  <a:pt x="1837113" y="1569660"/>
                </a:cubicBezTo>
                <a:cubicBezTo>
                  <a:pt x="1718440" y="1586810"/>
                  <a:pt x="1516775" y="1572172"/>
                  <a:pt x="1248295" y="1569660"/>
                </a:cubicBezTo>
                <a:cubicBezTo>
                  <a:pt x="979815" y="1567148"/>
                  <a:pt x="922097" y="1548971"/>
                  <a:pt x="635924" y="1569660"/>
                </a:cubicBezTo>
                <a:cubicBezTo>
                  <a:pt x="349751" y="1590349"/>
                  <a:pt x="251767" y="1596672"/>
                  <a:pt x="0" y="1569660"/>
                </a:cubicBezTo>
                <a:cubicBezTo>
                  <a:pt x="15121" y="1335632"/>
                  <a:pt x="-12778" y="1149512"/>
                  <a:pt x="0" y="1015047"/>
                </a:cubicBezTo>
                <a:cubicBezTo>
                  <a:pt x="12778" y="880582"/>
                  <a:pt x="-21048" y="714572"/>
                  <a:pt x="0" y="538917"/>
                </a:cubicBezTo>
                <a:cubicBezTo>
                  <a:pt x="21048" y="363262"/>
                  <a:pt x="-9359" y="15991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Modern Jazz Discovery App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710368B-0213-4A4F-A012-E59BAB3F6562}"/>
              </a:ext>
            </a:extLst>
          </p:cNvPr>
          <p:cNvCxnSpPr>
            <a:cxnSpLocks/>
          </p:cNvCxnSpPr>
          <p:nvPr/>
        </p:nvCxnSpPr>
        <p:spPr>
          <a:xfrm>
            <a:off x="5776044" y="3081183"/>
            <a:ext cx="826799" cy="762942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CA3EDA3-7456-0E40-B46F-6F88236DDFA2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 flipV="1">
            <a:off x="5781960" y="3855625"/>
            <a:ext cx="828965" cy="796753"/>
          </a:xfrm>
          <a:prstGeom prst="bentConnector3">
            <a:avLst>
              <a:gd name="adj1" fmla="val 4888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F4B88B-242B-7842-8D6B-DBFA658C27FE}"/>
              </a:ext>
            </a:extLst>
          </p:cNvPr>
          <p:cNvCxnSpPr>
            <a:cxnSpLocks/>
          </p:cNvCxnSpPr>
          <p:nvPr/>
        </p:nvCxnSpPr>
        <p:spPr>
          <a:xfrm>
            <a:off x="5776044" y="3850783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A12DCA-FBFC-434A-91A4-30DCEA4931AD}"/>
              </a:ext>
            </a:extLst>
          </p:cNvPr>
          <p:cNvSpPr txBox="1"/>
          <p:nvPr/>
        </p:nvSpPr>
        <p:spPr>
          <a:xfrm>
            <a:off x="1012392" y="3082718"/>
            <a:ext cx="2318327" cy="1569660"/>
          </a:xfrm>
          <a:custGeom>
            <a:avLst/>
            <a:gdLst>
              <a:gd name="connsiteX0" fmla="*/ 0 w 2318327"/>
              <a:gd name="connsiteY0" fmla="*/ 0 h 1569660"/>
              <a:gd name="connsiteX1" fmla="*/ 556398 w 2318327"/>
              <a:gd name="connsiteY1" fmla="*/ 0 h 1569660"/>
              <a:gd name="connsiteX2" fmla="*/ 1066430 w 2318327"/>
              <a:gd name="connsiteY2" fmla="*/ 0 h 1569660"/>
              <a:gd name="connsiteX3" fmla="*/ 1692379 w 2318327"/>
              <a:gd name="connsiteY3" fmla="*/ 0 h 1569660"/>
              <a:gd name="connsiteX4" fmla="*/ 2318327 w 2318327"/>
              <a:gd name="connsiteY4" fmla="*/ 0 h 1569660"/>
              <a:gd name="connsiteX5" fmla="*/ 2318327 w 2318327"/>
              <a:gd name="connsiteY5" fmla="*/ 507523 h 1569660"/>
              <a:gd name="connsiteX6" fmla="*/ 2318327 w 2318327"/>
              <a:gd name="connsiteY6" fmla="*/ 999350 h 1569660"/>
              <a:gd name="connsiteX7" fmla="*/ 2318327 w 2318327"/>
              <a:gd name="connsiteY7" fmla="*/ 1569660 h 1569660"/>
              <a:gd name="connsiteX8" fmla="*/ 1738745 w 2318327"/>
              <a:gd name="connsiteY8" fmla="*/ 1569660 h 1569660"/>
              <a:gd name="connsiteX9" fmla="*/ 1228713 w 2318327"/>
              <a:gd name="connsiteY9" fmla="*/ 1569660 h 1569660"/>
              <a:gd name="connsiteX10" fmla="*/ 649132 w 2318327"/>
              <a:gd name="connsiteY10" fmla="*/ 1569660 h 1569660"/>
              <a:gd name="connsiteX11" fmla="*/ 0 w 2318327"/>
              <a:gd name="connsiteY11" fmla="*/ 1569660 h 1569660"/>
              <a:gd name="connsiteX12" fmla="*/ 0 w 2318327"/>
              <a:gd name="connsiteY12" fmla="*/ 1062137 h 1569660"/>
              <a:gd name="connsiteX13" fmla="*/ 0 w 2318327"/>
              <a:gd name="connsiteY13" fmla="*/ 554613 h 1569660"/>
              <a:gd name="connsiteX14" fmla="*/ 0 w 2318327"/>
              <a:gd name="connsiteY1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18327" h="1569660" extrusionOk="0">
                <a:moveTo>
                  <a:pt x="0" y="0"/>
                </a:moveTo>
                <a:cubicBezTo>
                  <a:pt x="129935" y="-8877"/>
                  <a:pt x="330933" y="-25567"/>
                  <a:pt x="556398" y="0"/>
                </a:cubicBezTo>
                <a:cubicBezTo>
                  <a:pt x="781863" y="25567"/>
                  <a:pt x="846216" y="-20782"/>
                  <a:pt x="1066430" y="0"/>
                </a:cubicBezTo>
                <a:cubicBezTo>
                  <a:pt x="1286644" y="20782"/>
                  <a:pt x="1453564" y="-30468"/>
                  <a:pt x="1692379" y="0"/>
                </a:cubicBezTo>
                <a:cubicBezTo>
                  <a:pt x="1931194" y="30468"/>
                  <a:pt x="2068971" y="17400"/>
                  <a:pt x="2318327" y="0"/>
                </a:cubicBezTo>
                <a:cubicBezTo>
                  <a:pt x="2310312" y="133031"/>
                  <a:pt x="2329906" y="312833"/>
                  <a:pt x="2318327" y="507523"/>
                </a:cubicBezTo>
                <a:cubicBezTo>
                  <a:pt x="2306748" y="702213"/>
                  <a:pt x="2341142" y="850412"/>
                  <a:pt x="2318327" y="999350"/>
                </a:cubicBezTo>
                <a:cubicBezTo>
                  <a:pt x="2295512" y="1148288"/>
                  <a:pt x="2297912" y="1340368"/>
                  <a:pt x="2318327" y="1569660"/>
                </a:cubicBezTo>
                <a:cubicBezTo>
                  <a:pt x="2031405" y="1588318"/>
                  <a:pt x="2011289" y="1589146"/>
                  <a:pt x="1738745" y="1569660"/>
                </a:cubicBezTo>
                <a:cubicBezTo>
                  <a:pt x="1466201" y="1550174"/>
                  <a:pt x="1434634" y="1590051"/>
                  <a:pt x="1228713" y="1569660"/>
                </a:cubicBezTo>
                <a:cubicBezTo>
                  <a:pt x="1022792" y="1549269"/>
                  <a:pt x="851911" y="1589555"/>
                  <a:pt x="649132" y="1569660"/>
                </a:cubicBezTo>
                <a:cubicBezTo>
                  <a:pt x="446353" y="1549765"/>
                  <a:pt x="222908" y="1544687"/>
                  <a:pt x="0" y="1569660"/>
                </a:cubicBezTo>
                <a:cubicBezTo>
                  <a:pt x="-21951" y="1334780"/>
                  <a:pt x="1637" y="1220624"/>
                  <a:pt x="0" y="1062137"/>
                </a:cubicBezTo>
                <a:cubicBezTo>
                  <a:pt x="-1637" y="903650"/>
                  <a:pt x="17717" y="717887"/>
                  <a:pt x="0" y="554613"/>
                </a:cubicBezTo>
                <a:cubicBezTo>
                  <a:pt x="-17717" y="391339"/>
                  <a:pt x="3335" y="17258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Data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3A80E-AFF0-A149-9E88-21156DCE4D35}"/>
              </a:ext>
            </a:extLst>
          </p:cNvPr>
          <p:cNvSpPr txBox="1"/>
          <p:nvPr/>
        </p:nvSpPr>
        <p:spPr>
          <a:xfrm>
            <a:off x="4196629" y="2851717"/>
            <a:ext cx="1566860" cy="369332"/>
          </a:xfrm>
          <a:custGeom>
            <a:avLst/>
            <a:gdLst>
              <a:gd name="connsiteX0" fmla="*/ 0 w 1566860"/>
              <a:gd name="connsiteY0" fmla="*/ 0 h 369332"/>
              <a:gd name="connsiteX1" fmla="*/ 522287 w 1566860"/>
              <a:gd name="connsiteY1" fmla="*/ 0 h 369332"/>
              <a:gd name="connsiteX2" fmla="*/ 1060242 w 1566860"/>
              <a:gd name="connsiteY2" fmla="*/ 0 h 369332"/>
              <a:gd name="connsiteX3" fmla="*/ 1566860 w 1566860"/>
              <a:gd name="connsiteY3" fmla="*/ 0 h 369332"/>
              <a:gd name="connsiteX4" fmla="*/ 1566860 w 1566860"/>
              <a:gd name="connsiteY4" fmla="*/ 369332 h 369332"/>
              <a:gd name="connsiteX5" fmla="*/ 1091579 w 1566860"/>
              <a:gd name="connsiteY5" fmla="*/ 369332 h 369332"/>
              <a:gd name="connsiteX6" fmla="*/ 600630 w 1566860"/>
              <a:gd name="connsiteY6" fmla="*/ 369332 h 369332"/>
              <a:gd name="connsiteX7" fmla="*/ 0 w 1566860"/>
              <a:gd name="connsiteY7" fmla="*/ 369332 h 369332"/>
              <a:gd name="connsiteX8" fmla="*/ 0 w 156686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6860" h="369332" extrusionOk="0">
                <a:moveTo>
                  <a:pt x="0" y="0"/>
                </a:moveTo>
                <a:cubicBezTo>
                  <a:pt x="195089" y="2785"/>
                  <a:pt x="365756" y="-18558"/>
                  <a:pt x="522287" y="0"/>
                </a:cubicBezTo>
                <a:cubicBezTo>
                  <a:pt x="678818" y="18558"/>
                  <a:pt x="844471" y="4656"/>
                  <a:pt x="1060242" y="0"/>
                </a:cubicBezTo>
                <a:cubicBezTo>
                  <a:pt x="1276014" y="-4656"/>
                  <a:pt x="1367595" y="2752"/>
                  <a:pt x="1566860" y="0"/>
                </a:cubicBezTo>
                <a:cubicBezTo>
                  <a:pt x="1554725" y="136380"/>
                  <a:pt x="1585093" y="271443"/>
                  <a:pt x="1566860" y="369332"/>
                </a:cubicBezTo>
                <a:cubicBezTo>
                  <a:pt x="1375479" y="374627"/>
                  <a:pt x="1197352" y="362044"/>
                  <a:pt x="1091579" y="369332"/>
                </a:cubicBezTo>
                <a:cubicBezTo>
                  <a:pt x="985806" y="376620"/>
                  <a:pt x="805773" y="350103"/>
                  <a:pt x="600630" y="369332"/>
                </a:cubicBezTo>
                <a:cubicBezTo>
                  <a:pt x="395487" y="388561"/>
                  <a:pt x="210145" y="383923"/>
                  <a:pt x="0" y="369332"/>
                </a:cubicBezTo>
                <a:cubicBezTo>
                  <a:pt x="8159" y="263954"/>
                  <a:pt x="-6766" y="145967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Data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138D-96A7-6C45-9805-F3E554DA292F}"/>
              </a:ext>
            </a:extLst>
          </p:cNvPr>
          <p:cNvSpPr txBox="1"/>
          <p:nvPr/>
        </p:nvSpPr>
        <p:spPr>
          <a:xfrm>
            <a:off x="4196629" y="3656881"/>
            <a:ext cx="1579415" cy="369332"/>
          </a:xfrm>
          <a:custGeom>
            <a:avLst/>
            <a:gdLst>
              <a:gd name="connsiteX0" fmla="*/ 0 w 1579415"/>
              <a:gd name="connsiteY0" fmla="*/ 0 h 369332"/>
              <a:gd name="connsiteX1" fmla="*/ 558060 w 1579415"/>
              <a:gd name="connsiteY1" fmla="*/ 0 h 369332"/>
              <a:gd name="connsiteX2" fmla="*/ 1037149 w 1579415"/>
              <a:gd name="connsiteY2" fmla="*/ 0 h 369332"/>
              <a:gd name="connsiteX3" fmla="*/ 1579415 w 1579415"/>
              <a:gd name="connsiteY3" fmla="*/ 0 h 369332"/>
              <a:gd name="connsiteX4" fmla="*/ 1579415 w 1579415"/>
              <a:gd name="connsiteY4" fmla="*/ 369332 h 369332"/>
              <a:gd name="connsiteX5" fmla="*/ 1100326 w 1579415"/>
              <a:gd name="connsiteY5" fmla="*/ 369332 h 369332"/>
              <a:gd name="connsiteX6" fmla="*/ 621237 w 1579415"/>
              <a:gd name="connsiteY6" fmla="*/ 369332 h 369332"/>
              <a:gd name="connsiteX7" fmla="*/ 0 w 1579415"/>
              <a:gd name="connsiteY7" fmla="*/ 369332 h 369332"/>
              <a:gd name="connsiteX8" fmla="*/ 0 w 1579415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5" h="369332" extrusionOk="0">
                <a:moveTo>
                  <a:pt x="0" y="0"/>
                </a:moveTo>
                <a:cubicBezTo>
                  <a:pt x="224188" y="21361"/>
                  <a:pt x="304707" y="-18266"/>
                  <a:pt x="558060" y="0"/>
                </a:cubicBezTo>
                <a:cubicBezTo>
                  <a:pt x="811413" y="18266"/>
                  <a:pt x="798310" y="-19560"/>
                  <a:pt x="1037149" y="0"/>
                </a:cubicBezTo>
                <a:cubicBezTo>
                  <a:pt x="1275988" y="19560"/>
                  <a:pt x="1404230" y="17290"/>
                  <a:pt x="1579415" y="0"/>
                </a:cubicBezTo>
                <a:cubicBezTo>
                  <a:pt x="1593952" y="173450"/>
                  <a:pt x="1566338" y="282544"/>
                  <a:pt x="1579415" y="369332"/>
                </a:cubicBezTo>
                <a:cubicBezTo>
                  <a:pt x="1469176" y="359650"/>
                  <a:pt x="1232554" y="348491"/>
                  <a:pt x="1100326" y="369332"/>
                </a:cubicBezTo>
                <a:cubicBezTo>
                  <a:pt x="968098" y="390173"/>
                  <a:pt x="815914" y="350207"/>
                  <a:pt x="621237" y="369332"/>
                </a:cubicBezTo>
                <a:cubicBezTo>
                  <a:pt x="426560" y="388457"/>
                  <a:pt x="294510" y="360516"/>
                  <a:pt x="0" y="369332"/>
                </a:cubicBezTo>
                <a:cubicBezTo>
                  <a:pt x="-7782" y="285527"/>
                  <a:pt x="-9500" y="153795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110071552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Tool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7843C-6ECE-2B4D-9C94-4EB8BFD8ECAB}"/>
              </a:ext>
            </a:extLst>
          </p:cNvPr>
          <p:cNvSpPr txBox="1"/>
          <p:nvPr/>
        </p:nvSpPr>
        <p:spPr>
          <a:xfrm>
            <a:off x="4202544" y="4467712"/>
            <a:ext cx="1579416" cy="369332"/>
          </a:xfrm>
          <a:custGeom>
            <a:avLst/>
            <a:gdLst>
              <a:gd name="connsiteX0" fmla="*/ 0 w 1579416"/>
              <a:gd name="connsiteY0" fmla="*/ 0 h 369332"/>
              <a:gd name="connsiteX1" fmla="*/ 542266 w 1579416"/>
              <a:gd name="connsiteY1" fmla="*/ 0 h 369332"/>
              <a:gd name="connsiteX2" fmla="*/ 1068738 w 1579416"/>
              <a:gd name="connsiteY2" fmla="*/ 0 h 369332"/>
              <a:gd name="connsiteX3" fmla="*/ 1579416 w 1579416"/>
              <a:gd name="connsiteY3" fmla="*/ 0 h 369332"/>
              <a:gd name="connsiteX4" fmla="*/ 1579416 w 1579416"/>
              <a:gd name="connsiteY4" fmla="*/ 369332 h 369332"/>
              <a:gd name="connsiteX5" fmla="*/ 1068738 w 1579416"/>
              <a:gd name="connsiteY5" fmla="*/ 369332 h 369332"/>
              <a:gd name="connsiteX6" fmla="*/ 558060 w 1579416"/>
              <a:gd name="connsiteY6" fmla="*/ 369332 h 369332"/>
              <a:gd name="connsiteX7" fmla="*/ 0 w 1579416"/>
              <a:gd name="connsiteY7" fmla="*/ 369332 h 369332"/>
              <a:gd name="connsiteX8" fmla="*/ 0 w 1579416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9416" h="369332" extrusionOk="0">
                <a:moveTo>
                  <a:pt x="0" y="0"/>
                </a:moveTo>
                <a:cubicBezTo>
                  <a:pt x="185067" y="-18124"/>
                  <a:pt x="301660" y="4587"/>
                  <a:pt x="542266" y="0"/>
                </a:cubicBezTo>
                <a:cubicBezTo>
                  <a:pt x="782872" y="-4587"/>
                  <a:pt x="914622" y="-24383"/>
                  <a:pt x="1068738" y="0"/>
                </a:cubicBezTo>
                <a:cubicBezTo>
                  <a:pt x="1222854" y="24383"/>
                  <a:pt x="1350634" y="2337"/>
                  <a:pt x="1579416" y="0"/>
                </a:cubicBezTo>
                <a:cubicBezTo>
                  <a:pt x="1575302" y="178550"/>
                  <a:pt x="1572865" y="258999"/>
                  <a:pt x="1579416" y="369332"/>
                </a:cubicBezTo>
                <a:cubicBezTo>
                  <a:pt x="1411004" y="369624"/>
                  <a:pt x="1322012" y="383746"/>
                  <a:pt x="1068738" y="369332"/>
                </a:cubicBezTo>
                <a:cubicBezTo>
                  <a:pt x="815464" y="354918"/>
                  <a:pt x="744462" y="379284"/>
                  <a:pt x="558060" y="369332"/>
                </a:cubicBezTo>
                <a:cubicBezTo>
                  <a:pt x="371658" y="359380"/>
                  <a:pt x="230714" y="381805"/>
                  <a:pt x="0" y="369332"/>
                </a:cubicBezTo>
                <a:cubicBezTo>
                  <a:pt x="-17096" y="222027"/>
                  <a:pt x="-16618" y="158294"/>
                  <a:pt x="0" y="0"/>
                </a:cubicBezTo>
                <a:close/>
              </a:path>
            </a:pathLst>
          </a:custGeom>
          <a:noFill/>
          <a:ln w="15875">
            <a:noFill/>
            <a:extLst>
              <a:ext uri="{C807C97D-BFC1-408E-A445-0C87EB9F89A2}">
                <ask:lineSketchStyleProps xmlns:ask="http://schemas.microsoft.com/office/drawing/2018/sketchyshapes" sd="223687974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Recommender</a:t>
            </a:r>
          </a:p>
        </p:txBody>
      </p:sp>
      <p:pic>
        <p:nvPicPr>
          <p:cNvPr id="15" name="Picture 2" descr="Single One Line Vector Of Double Bass Player Contrabass Playing Classic  Musician Jazz Bass Isolated On White | Line art vector, Line art drawings,  Double bass">
            <a:extLst>
              <a:ext uri="{FF2B5EF4-FFF2-40B4-BE49-F238E27FC236}">
                <a16:creationId xmlns:a16="http://schemas.microsoft.com/office/drawing/2014/main" id="{CD5882F0-0DC0-4F42-9354-B40CBECCC8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1" t="9452" b="10524"/>
          <a:stretch/>
        </p:blipFill>
        <p:spPr bwMode="auto">
          <a:xfrm>
            <a:off x="9504578" y="1915826"/>
            <a:ext cx="2115128" cy="34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1698E4F4-F0CA-424B-A48F-4520EED4E8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45150" y="3081183"/>
            <a:ext cx="834881" cy="805235"/>
          </a:xfrm>
          <a:prstGeom prst="bentConnector3">
            <a:avLst>
              <a:gd name="adj1" fmla="val 50000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CEAF53B-B385-CA48-8AB2-C4FCFC230761}"/>
              </a:ext>
            </a:extLst>
          </p:cNvPr>
          <p:cNvCxnSpPr>
            <a:cxnSpLocks/>
          </p:cNvCxnSpPr>
          <p:nvPr/>
        </p:nvCxnSpPr>
        <p:spPr>
          <a:xfrm rot="10800000">
            <a:off x="3349192" y="3886020"/>
            <a:ext cx="834881" cy="784830"/>
          </a:xfrm>
          <a:prstGeom prst="bentConnector3">
            <a:avLst>
              <a:gd name="adj1" fmla="val 51106"/>
            </a:avLst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60F398C-321F-0C45-A0B1-F8FFE4D4F098}"/>
              </a:ext>
            </a:extLst>
          </p:cNvPr>
          <p:cNvCxnSpPr>
            <a:cxnSpLocks/>
          </p:cNvCxnSpPr>
          <p:nvPr/>
        </p:nvCxnSpPr>
        <p:spPr>
          <a:xfrm>
            <a:off x="3762590" y="3886020"/>
            <a:ext cx="407121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12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17393</TotalTime>
  <Words>2205</Words>
  <Application>Microsoft Macintosh PowerPoint</Application>
  <PresentationFormat>Widescreen</PresentationFormat>
  <Paragraphs>448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Garamond</vt:lpstr>
      <vt:lpstr>Trebuchet MS</vt:lpstr>
      <vt:lpstr>Office Theme</vt:lpstr>
      <vt:lpstr>Modern Jazz Discovery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Agenda</vt:lpstr>
      <vt:lpstr>Agenda</vt:lpstr>
      <vt:lpstr>Agenda</vt:lpstr>
      <vt:lpstr>Agenda</vt:lpstr>
      <vt:lpstr>Agenda</vt:lpstr>
      <vt:lpstr>Data</vt:lpstr>
      <vt:lpstr>Data</vt:lpstr>
      <vt:lpstr>1. Data Insights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Classifying (Phrase Matching)</vt:lpstr>
      <vt:lpstr>Sub-Genre Mentions Over Time</vt:lpstr>
      <vt:lpstr>Sub-Genre Mentions Over Time</vt:lpstr>
      <vt:lpstr>Top 50 Artists most frequently mentioned in reviews </vt:lpstr>
      <vt:lpstr>Top 50 Artists most frequently mentioned in reviews </vt:lpstr>
      <vt:lpstr>Modern Jazz Influencers (New and Old)</vt:lpstr>
      <vt:lpstr>2. Tool Features</vt:lpstr>
      <vt:lpstr>NMF Topic Modeling: Instruments</vt:lpstr>
      <vt:lpstr>NMF Topic Modeling: Instruments</vt:lpstr>
      <vt:lpstr>NMF Topic Modeling: Instruments</vt:lpstr>
      <vt:lpstr>NMF Topic Modeling: Instruments</vt:lpstr>
      <vt:lpstr>3. Recommendation System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Recommendation System (Content-Based)</vt:lpstr>
      <vt:lpstr>Thank You</vt:lpstr>
      <vt:lpstr>Appendix</vt:lpstr>
      <vt:lpstr>PowerPoint Presentation</vt:lpstr>
      <vt:lpstr>Spotify Audio Features</vt:lpstr>
      <vt:lpstr>Modern Jazz Influencers (New and Old)</vt:lpstr>
      <vt:lpstr>Sentiment Analysis: Pitchfork Jazz Reviews</vt:lpstr>
      <vt:lpstr>Sub-Genre Classifying (Phrase Matching)</vt:lpstr>
      <vt:lpstr>Sub-Genre Classifying (Phrase Matching)</vt:lpstr>
      <vt:lpstr>TO DO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Jazz Discovery</dc:title>
  <dc:creator>Chris Chan</dc:creator>
  <cp:lastModifiedBy>Chris Chan</cp:lastModifiedBy>
  <cp:revision>344</cp:revision>
  <dcterms:created xsi:type="dcterms:W3CDTF">2021-03-12T15:18:53Z</dcterms:created>
  <dcterms:modified xsi:type="dcterms:W3CDTF">2021-03-24T17:12:50Z</dcterms:modified>
</cp:coreProperties>
</file>